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977" r:id="rId1"/>
  </p:sldMasterIdLst>
  <p:notesMasterIdLst>
    <p:notesMasterId r:id="rId52"/>
  </p:notesMasterIdLst>
  <p:sldIdLst>
    <p:sldId id="256" r:id="rId2"/>
    <p:sldId id="306" r:id="rId3"/>
    <p:sldId id="423" r:id="rId4"/>
    <p:sldId id="458" r:id="rId5"/>
    <p:sldId id="424" r:id="rId6"/>
    <p:sldId id="459" r:id="rId7"/>
    <p:sldId id="425" r:id="rId8"/>
    <p:sldId id="426" r:id="rId9"/>
    <p:sldId id="460" r:id="rId10"/>
    <p:sldId id="433" r:id="rId11"/>
    <p:sldId id="432" r:id="rId12"/>
    <p:sldId id="427" r:id="rId13"/>
    <p:sldId id="461" r:id="rId14"/>
    <p:sldId id="428" r:id="rId15"/>
    <p:sldId id="429" r:id="rId16"/>
    <p:sldId id="430" r:id="rId17"/>
    <p:sldId id="431" r:id="rId18"/>
    <p:sldId id="356" r:id="rId19"/>
    <p:sldId id="357" r:id="rId20"/>
    <p:sldId id="358" r:id="rId21"/>
    <p:sldId id="359" r:id="rId22"/>
    <p:sldId id="360" r:id="rId23"/>
    <p:sldId id="377" r:id="rId24"/>
    <p:sldId id="378" r:id="rId25"/>
    <p:sldId id="361" r:id="rId26"/>
    <p:sldId id="454" r:id="rId27"/>
    <p:sldId id="434" r:id="rId28"/>
    <p:sldId id="463" r:id="rId29"/>
    <p:sldId id="435" r:id="rId30"/>
    <p:sldId id="436" r:id="rId31"/>
    <p:sldId id="437" r:id="rId32"/>
    <p:sldId id="438" r:id="rId33"/>
    <p:sldId id="456" r:id="rId34"/>
    <p:sldId id="457" r:id="rId35"/>
    <p:sldId id="464" r:id="rId36"/>
    <p:sldId id="439" r:id="rId37"/>
    <p:sldId id="440" r:id="rId38"/>
    <p:sldId id="441" r:id="rId39"/>
    <p:sldId id="442" r:id="rId40"/>
    <p:sldId id="443" r:id="rId41"/>
    <p:sldId id="444" r:id="rId42"/>
    <p:sldId id="445" r:id="rId43"/>
    <p:sldId id="446" r:id="rId44"/>
    <p:sldId id="447" r:id="rId45"/>
    <p:sldId id="448" r:id="rId46"/>
    <p:sldId id="449" r:id="rId47"/>
    <p:sldId id="450" r:id="rId48"/>
    <p:sldId id="451" r:id="rId49"/>
    <p:sldId id="452" r:id="rId50"/>
    <p:sldId id="453"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7B4"/>
    <a:srgbClr val="AFAFAF"/>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6"/>
    <p:restoredTop sz="94804"/>
  </p:normalViewPr>
  <p:slideViewPr>
    <p:cSldViewPr snapToGrid="0" snapToObjects="1">
      <p:cViewPr varScale="1">
        <p:scale>
          <a:sx n="104" d="100"/>
          <a:sy n="104" d="100"/>
        </p:scale>
        <p:origin x="824" y="200"/>
      </p:cViewPr>
      <p:guideLst>
        <p:guide orient="horz" pos="2256"/>
        <p:guide pos="38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12/29/18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16</a:t>
            </a:fld>
            <a:endParaRPr lang="en-US"/>
          </a:p>
        </p:txBody>
      </p:sp>
    </p:spTree>
    <p:extLst>
      <p:ext uri="{BB962C8B-B14F-4D97-AF65-F5344CB8AC3E}">
        <p14:creationId xmlns:p14="http://schemas.microsoft.com/office/powerpoint/2010/main" val="706172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353664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29</a:t>
            </a:fld>
            <a:endParaRPr lang="en-US"/>
          </a:p>
        </p:txBody>
      </p:sp>
    </p:spTree>
    <p:extLst>
      <p:ext uri="{BB962C8B-B14F-4D97-AF65-F5344CB8AC3E}">
        <p14:creationId xmlns:p14="http://schemas.microsoft.com/office/powerpoint/2010/main" val="371744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30</a:t>
            </a:fld>
            <a:endParaRPr lang="en-US"/>
          </a:p>
        </p:txBody>
      </p:sp>
    </p:spTree>
    <p:extLst>
      <p:ext uri="{BB962C8B-B14F-4D97-AF65-F5344CB8AC3E}">
        <p14:creationId xmlns:p14="http://schemas.microsoft.com/office/powerpoint/2010/main" val="1363357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31</a:t>
            </a:fld>
            <a:endParaRPr lang="en-US"/>
          </a:p>
        </p:txBody>
      </p:sp>
    </p:spTree>
    <p:extLst>
      <p:ext uri="{BB962C8B-B14F-4D97-AF65-F5344CB8AC3E}">
        <p14:creationId xmlns:p14="http://schemas.microsoft.com/office/powerpoint/2010/main" val="2014928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32</a:t>
            </a:fld>
            <a:endParaRPr lang="en-US"/>
          </a:p>
        </p:txBody>
      </p:sp>
    </p:spTree>
    <p:extLst>
      <p:ext uri="{BB962C8B-B14F-4D97-AF65-F5344CB8AC3E}">
        <p14:creationId xmlns:p14="http://schemas.microsoft.com/office/powerpoint/2010/main" val="1278155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34</a:t>
            </a:fld>
            <a:endParaRPr lang="en-US"/>
          </a:p>
        </p:txBody>
      </p:sp>
    </p:spTree>
    <p:extLst>
      <p:ext uri="{BB962C8B-B14F-4D97-AF65-F5344CB8AC3E}">
        <p14:creationId xmlns:p14="http://schemas.microsoft.com/office/powerpoint/2010/main" val="963065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Karla" charset="0"/>
                <a:ea typeface="Karla" charset="0"/>
                <a:cs typeface="Karla" charset="0"/>
              </a:rPr>
              <a:t>[ADD interpretation and ONE HOT ENCODING]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42</a:t>
            </a:fld>
            <a:endParaRPr lang="en-US"/>
          </a:p>
        </p:txBody>
      </p:sp>
    </p:spTree>
    <p:extLst>
      <p:ext uri="{BB962C8B-B14F-4D97-AF65-F5344CB8AC3E}">
        <p14:creationId xmlns:p14="http://schemas.microsoft.com/office/powerpoint/2010/main" val="877803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2</a:t>
            </a:fld>
            <a:endParaRPr lang="en-US"/>
          </a:p>
        </p:txBody>
      </p:sp>
    </p:spTree>
    <p:extLst>
      <p:ext uri="{BB962C8B-B14F-4D97-AF65-F5344CB8AC3E}">
        <p14:creationId xmlns:p14="http://schemas.microsoft.com/office/powerpoint/2010/main" val="1351899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data set is small this approximation does not work </a:t>
            </a:r>
          </a:p>
        </p:txBody>
      </p:sp>
      <p:sp>
        <p:nvSpPr>
          <p:cNvPr id="4" name="Slide Number Placeholder 3"/>
          <p:cNvSpPr>
            <a:spLocks noGrp="1"/>
          </p:cNvSpPr>
          <p:nvPr>
            <p:ph type="sldNum" sz="quarter" idx="10"/>
          </p:nvPr>
        </p:nvSpPr>
        <p:spPr/>
        <p:txBody>
          <a:bodyPr/>
          <a:lstStyle/>
          <a:p>
            <a:fld id="{1512A77D-B1C3-7C44-941B-3A8BDB817C3B}" type="slidenum">
              <a:rPr lang="en-US" smtClean="0"/>
              <a:t>3</a:t>
            </a:fld>
            <a:endParaRPr lang="en-US"/>
          </a:p>
        </p:txBody>
      </p:sp>
    </p:spTree>
    <p:extLst>
      <p:ext uri="{BB962C8B-B14F-4D97-AF65-F5344CB8AC3E}">
        <p14:creationId xmlns:p14="http://schemas.microsoft.com/office/powerpoint/2010/main" val="4610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a:t>
            </a:fld>
            <a:endParaRPr lang="en-US"/>
          </a:p>
        </p:txBody>
      </p:sp>
    </p:spTree>
    <p:extLst>
      <p:ext uri="{BB962C8B-B14F-4D97-AF65-F5344CB8AC3E}">
        <p14:creationId xmlns:p14="http://schemas.microsoft.com/office/powerpoint/2010/main" val="373856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7</a:t>
            </a:fld>
            <a:endParaRPr lang="en-US"/>
          </a:p>
        </p:txBody>
      </p:sp>
    </p:spTree>
    <p:extLst>
      <p:ext uri="{BB962C8B-B14F-4D97-AF65-F5344CB8AC3E}">
        <p14:creationId xmlns:p14="http://schemas.microsoft.com/office/powerpoint/2010/main" val="593875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a:t>
            </a:fld>
            <a:endParaRPr lang="en-US"/>
          </a:p>
        </p:txBody>
      </p:sp>
    </p:spTree>
    <p:extLst>
      <p:ext uri="{BB962C8B-B14F-4D97-AF65-F5344CB8AC3E}">
        <p14:creationId xmlns:p14="http://schemas.microsoft.com/office/powerpoint/2010/main" val="201653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12</a:t>
            </a:fld>
            <a:endParaRPr lang="en-US"/>
          </a:p>
        </p:txBody>
      </p:sp>
    </p:spTree>
    <p:extLst>
      <p:ext uri="{BB962C8B-B14F-4D97-AF65-F5344CB8AC3E}">
        <p14:creationId xmlns:p14="http://schemas.microsoft.com/office/powerpoint/2010/main" val="823447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14</a:t>
            </a:fld>
            <a:endParaRPr lang="en-US"/>
          </a:p>
        </p:txBody>
      </p:sp>
    </p:spTree>
    <p:extLst>
      <p:ext uri="{BB962C8B-B14F-4D97-AF65-F5344CB8AC3E}">
        <p14:creationId xmlns:p14="http://schemas.microsoft.com/office/powerpoint/2010/main" val="1267836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15</a:t>
            </a:fld>
            <a:endParaRPr lang="en-US"/>
          </a:p>
        </p:txBody>
      </p:sp>
    </p:spTree>
    <p:extLst>
      <p:ext uri="{BB962C8B-B14F-4D97-AF65-F5344CB8AC3E}">
        <p14:creationId xmlns:p14="http://schemas.microsoft.com/office/powerpoint/2010/main" val="1488658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972221140"/>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8.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8.xml"/><Relationship Id="rId2"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420.png"/><Relationship Id="rId6" Type="http://schemas.openxmlformats.org/officeDocument/2006/relationships/image" Target="../media/image43.png"/><Relationship Id="rId7"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80.png"/><Relationship Id="rId4" Type="http://schemas.openxmlformats.org/officeDocument/2006/relationships/image" Target="../media/image39.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9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920.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920.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920.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920.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47.png"/><Relationship Id="rId5" Type="http://schemas.openxmlformats.org/officeDocument/2006/relationships/image" Target="../media/image40.png"/><Relationship Id="rId6"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0.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41.emf"/><Relationship Id="rId5" Type="http://schemas.openxmlformats.org/officeDocument/2006/relationships/image" Target="../media/image42.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43.emf"/><Relationship Id="rId5"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5" Type="http://schemas.openxmlformats.org/officeDocument/2006/relationships/image" Target="../media/image47.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8.emf"/></Relationships>
</file>

<file path=ppt/slides/_rels/slide36.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50.emf"/><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 Id="rId3" Type="http://schemas.openxmlformats.org/officeDocument/2006/relationships/image" Target="../media/image53.emf"/></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 Id="rId3" Type="http://schemas.openxmlformats.org/officeDocument/2006/relationships/image" Target="../media/image5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 Id="rId3" Type="http://schemas.openxmlformats.org/officeDocument/2006/relationships/image" Target="../media/image5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0.emf"/><Relationship Id="rId4"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image" Target="../media/image690.pn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11.png"/><Relationship Id="rId5" Type="http://schemas.openxmlformats.org/officeDocument/2006/relationships/image" Target="../media/image7.emf"/><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5: </a:t>
            </a:r>
            <a:r>
              <a:rPr lang="en-US" dirty="0" smtClean="0"/>
              <a:t>Linear Regression, Confidence Intervals, Standard Errors</a:t>
            </a:r>
            <a:endParaRPr lang="en-US" dirty="0"/>
          </a:p>
        </p:txBody>
      </p:sp>
    </p:spTree>
    <p:extLst>
      <p:ext uri="{BB962C8B-B14F-4D97-AF65-F5344CB8AC3E}">
        <p14:creationId xmlns:p14="http://schemas.microsoft.com/office/powerpoint/2010/main" val="188999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099649007"/>
              </p:ext>
            </p:extLst>
          </p:nvPr>
        </p:nvGraphicFramePr>
        <p:xfrm>
          <a:off x="1483347" y="303932"/>
          <a:ext cx="2174252" cy="5947674"/>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xmlns="" val="20000"/>
                    </a:ext>
                  </a:extLst>
                </a:gridCol>
                <a:gridCol w="1025611">
                  <a:extLst>
                    <a:ext uri="{9D8B030D-6E8A-4147-A177-3AD203B41FA5}">
                      <a16:colId xmlns:a16="http://schemas.microsoft.com/office/drawing/2014/main" xmlns="" val="20001"/>
                    </a:ext>
                  </a:extLst>
                </a:gridCol>
              </a:tblGrid>
              <a:tr h="283794">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xmlns="" val="10000"/>
                  </a:ext>
                </a:extLst>
              </a:tr>
              <a:tr h="313493">
                <a:tc>
                  <a:txBody>
                    <a:bodyPr/>
                    <a:lstStyle/>
                    <a:p>
                      <a:r>
                        <a:rPr sz="1400" dirty="0"/>
                        <a:t>88.3</a:t>
                      </a:r>
                    </a:p>
                  </a:txBody>
                  <a:tcPr/>
                </a:tc>
                <a:tc>
                  <a:txBody>
                    <a:bodyPr/>
                    <a:lstStyle/>
                    <a:p>
                      <a:r>
                        <a:rPr sz="1400"/>
                        <a:t>22.1</a:t>
                      </a:r>
                    </a:p>
                  </a:txBody>
                  <a:tcPr/>
                </a:tc>
                <a:extLst>
                  <a:ext uri="{0D108BD9-81ED-4DB2-BD59-A6C34878D82A}">
                    <a16:rowId xmlns:a16="http://schemas.microsoft.com/office/drawing/2014/main" xmlns="" val="10001"/>
                  </a:ext>
                </a:extLst>
              </a:tr>
              <a:tr h="313493">
                <a:tc>
                  <a:txBody>
                    <a:bodyPr/>
                    <a:lstStyle/>
                    <a:p>
                      <a:r>
                        <a:rPr sz="1400"/>
                        <a:t>102.7</a:t>
                      </a:r>
                    </a:p>
                  </a:txBody>
                  <a:tcPr/>
                </a:tc>
                <a:tc>
                  <a:txBody>
                    <a:bodyPr/>
                    <a:lstStyle/>
                    <a:p>
                      <a:r>
                        <a:rPr sz="1400" dirty="0"/>
                        <a:t>10.4</a:t>
                      </a:r>
                    </a:p>
                  </a:txBody>
                  <a:tcPr/>
                </a:tc>
                <a:extLst>
                  <a:ext uri="{0D108BD9-81ED-4DB2-BD59-A6C34878D82A}">
                    <a16:rowId xmlns:a16="http://schemas.microsoft.com/office/drawing/2014/main" xmlns="" val="10002"/>
                  </a:ext>
                </a:extLst>
              </a:tr>
              <a:tr h="313493">
                <a:tc>
                  <a:txBody>
                    <a:bodyPr/>
                    <a:lstStyle/>
                    <a:p>
                      <a:r>
                        <a:rPr sz="1400" dirty="0"/>
                        <a:t>204.1</a:t>
                      </a:r>
                    </a:p>
                  </a:txBody>
                  <a:tcPr/>
                </a:tc>
                <a:tc>
                  <a:txBody>
                    <a:bodyPr/>
                    <a:lstStyle/>
                    <a:p>
                      <a:r>
                        <a:rPr sz="1400"/>
                        <a:t>9.3</a:t>
                      </a:r>
                    </a:p>
                  </a:txBody>
                  <a:tcPr/>
                </a:tc>
                <a:extLst>
                  <a:ext uri="{0D108BD9-81ED-4DB2-BD59-A6C34878D82A}">
                    <a16:rowId xmlns:a16="http://schemas.microsoft.com/office/drawing/2014/main" xmlns="" val="10003"/>
                  </a:ext>
                </a:extLst>
              </a:tr>
              <a:tr h="313493">
                <a:tc>
                  <a:txBody>
                    <a:bodyPr/>
                    <a:lstStyle/>
                    <a:p>
                      <a:r>
                        <a:rPr sz="1400"/>
                        <a:t>39.5</a:t>
                      </a:r>
                    </a:p>
                  </a:txBody>
                  <a:tcPr/>
                </a:tc>
                <a:tc>
                  <a:txBody>
                    <a:bodyPr/>
                    <a:lstStyle/>
                    <a:p>
                      <a:r>
                        <a:rPr sz="1400"/>
                        <a:t>18.5</a:t>
                      </a:r>
                    </a:p>
                  </a:txBody>
                  <a:tcPr/>
                </a:tc>
                <a:extLst>
                  <a:ext uri="{0D108BD9-81ED-4DB2-BD59-A6C34878D82A}">
                    <a16:rowId xmlns:a16="http://schemas.microsoft.com/office/drawing/2014/main" xmlns="" val="10004"/>
                  </a:ext>
                </a:extLst>
              </a:tr>
              <a:tr h="313493">
                <a:tc>
                  <a:txBody>
                    <a:bodyPr/>
                    <a:lstStyle/>
                    <a:p>
                      <a:r>
                        <a:rPr sz="1400" dirty="0"/>
                        <a:t>68.4</a:t>
                      </a:r>
                    </a:p>
                  </a:txBody>
                  <a:tcPr/>
                </a:tc>
                <a:tc>
                  <a:txBody>
                    <a:bodyPr/>
                    <a:lstStyle/>
                    <a:p>
                      <a:r>
                        <a:rPr sz="1400"/>
                        <a:t>12.9</a:t>
                      </a:r>
                    </a:p>
                  </a:txBody>
                  <a:tcPr/>
                </a:tc>
                <a:extLst>
                  <a:ext uri="{0D108BD9-81ED-4DB2-BD59-A6C34878D82A}">
                    <a16:rowId xmlns:a16="http://schemas.microsoft.com/office/drawing/2014/main" xmlns="" val="10005"/>
                  </a:ext>
                </a:extLst>
              </a:tr>
              <a:tr h="313493">
                <a:tc>
                  <a:txBody>
                    <a:bodyPr/>
                    <a:lstStyle/>
                    <a:p>
                      <a:r>
                        <a:rPr sz="1400"/>
                        <a:t>59.6</a:t>
                      </a:r>
                    </a:p>
                  </a:txBody>
                  <a:tcPr/>
                </a:tc>
                <a:tc>
                  <a:txBody>
                    <a:bodyPr/>
                    <a:lstStyle/>
                    <a:p>
                      <a:r>
                        <a:rPr sz="1400"/>
                        <a:t>7.2</a:t>
                      </a:r>
                    </a:p>
                  </a:txBody>
                  <a:tcPr/>
                </a:tc>
                <a:extLst>
                  <a:ext uri="{0D108BD9-81ED-4DB2-BD59-A6C34878D82A}">
                    <a16:rowId xmlns:a16="http://schemas.microsoft.com/office/drawing/2014/main" xmlns="" val="10006"/>
                  </a:ext>
                </a:extLst>
              </a:tr>
              <a:tr h="313493">
                <a:tc>
                  <a:txBody>
                    <a:bodyPr/>
                    <a:lstStyle/>
                    <a:p>
                      <a:r>
                        <a:rPr sz="1400"/>
                        <a:t>70.6</a:t>
                      </a:r>
                    </a:p>
                  </a:txBody>
                  <a:tcPr/>
                </a:tc>
                <a:tc>
                  <a:txBody>
                    <a:bodyPr/>
                    <a:lstStyle/>
                    <a:p>
                      <a:r>
                        <a:rPr sz="1400" dirty="0"/>
                        <a:t>11.8</a:t>
                      </a:r>
                    </a:p>
                  </a:txBody>
                  <a:tcPr/>
                </a:tc>
                <a:extLst>
                  <a:ext uri="{0D108BD9-81ED-4DB2-BD59-A6C34878D82A}">
                    <a16:rowId xmlns:a16="http://schemas.microsoft.com/office/drawing/2014/main" xmlns="" val="10007"/>
                  </a:ext>
                </a:extLst>
              </a:tr>
              <a:tr h="313493">
                <a:tc>
                  <a:txBody>
                    <a:bodyPr/>
                    <a:lstStyle/>
                    <a:p>
                      <a:r>
                        <a:rPr sz="1400" dirty="0"/>
                        <a:t>265.2</a:t>
                      </a:r>
                    </a:p>
                  </a:txBody>
                  <a:tcPr/>
                </a:tc>
                <a:tc>
                  <a:txBody>
                    <a:bodyPr/>
                    <a:lstStyle/>
                    <a:p>
                      <a:r>
                        <a:rPr sz="1400"/>
                        <a:t>13.2</a:t>
                      </a:r>
                    </a:p>
                  </a:txBody>
                  <a:tcPr/>
                </a:tc>
                <a:extLst>
                  <a:ext uri="{0D108BD9-81ED-4DB2-BD59-A6C34878D82A}">
                    <a16:rowId xmlns:a16="http://schemas.microsoft.com/office/drawing/2014/main" xmlns="" val="10008"/>
                  </a:ext>
                </a:extLst>
              </a:tr>
              <a:tr h="313493">
                <a:tc>
                  <a:txBody>
                    <a:bodyPr/>
                    <a:lstStyle/>
                    <a:p>
                      <a:r>
                        <a:rPr sz="1400"/>
                        <a:t>292.9</a:t>
                      </a:r>
                    </a:p>
                  </a:txBody>
                  <a:tcPr/>
                </a:tc>
                <a:tc>
                  <a:txBody>
                    <a:bodyPr/>
                    <a:lstStyle/>
                    <a:p>
                      <a:r>
                        <a:rPr sz="1400"/>
                        <a:t>4.8</a:t>
                      </a:r>
                    </a:p>
                  </a:txBody>
                  <a:tcPr/>
                </a:tc>
                <a:extLst>
                  <a:ext uri="{0D108BD9-81ED-4DB2-BD59-A6C34878D82A}">
                    <a16:rowId xmlns:a16="http://schemas.microsoft.com/office/drawing/2014/main" xmlns="" val="10009"/>
                  </a:ext>
                </a:extLst>
              </a:tr>
              <a:tr h="313493">
                <a:tc>
                  <a:txBody>
                    <a:bodyPr/>
                    <a:lstStyle/>
                    <a:p>
                      <a:r>
                        <a:rPr sz="1400" dirty="0"/>
                        <a:t>76.4</a:t>
                      </a:r>
                    </a:p>
                  </a:txBody>
                  <a:tcPr/>
                </a:tc>
                <a:tc>
                  <a:txBody>
                    <a:bodyPr/>
                    <a:lstStyle/>
                    <a:p>
                      <a:r>
                        <a:rPr sz="1400" dirty="0"/>
                        <a:t>10.6</a:t>
                      </a:r>
                    </a:p>
                  </a:txBody>
                  <a:tcPr/>
                </a:tc>
                <a:extLst>
                  <a:ext uri="{0D108BD9-81ED-4DB2-BD59-A6C34878D82A}">
                    <a16:rowId xmlns:a16="http://schemas.microsoft.com/office/drawing/2014/main" xmlns="" val="10010"/>
                  </a:ext>
                </a:extLst>
              </a:tr>
              <a:tr h="313493">
                <a:tc>
                  <a:txBody>
                    <a:bodyPr/>
                    <a:lstStyle/>
                    <a:p>
                      <a:r>
                        <a:rPr sz="1400"/>
                        <a:t>80.2</a:t>
                      </a:r>
                    </a:p>
                  </a:txBody>
                  <a:tcPr/>
                </a:tc>
                <a:tc>
                  <a:txBody>
                    <a:bodyPr/>
                    <a:lstStyle/>
                    <a:p>
                      <a:r>
                        <a:rPr sz="1400" dirty="0"/>
                        <a:t>8.6</a:t>
                      </a:r>
                    </a:p>
                  </a:txBody>
                  <a:tcPr/>
                </a:tc>
                <a:extLst>
                  <a:ext uri="{0D108BD9-81ED-4DB2-BD59-A6C34878D82A}">
                    <a16:rowId xmlns:a16="http://schemas.microsoft.com/office/drawing/2014/main" xmlns="" val="10011"/>
                  </a:ext>
                </a:extLst>
              </a:tr>
              <a:tr h="313493">
                <a:tc>
                  <a:txBody>
                    <a:bodyPr/>
                    <a:lstStyle/>
                    <a:p>
                      <a:r>
                        <a:rPr sz="1400"/>
                        <a:t>182.6</a:t>
                      </a:r>
                    </a:p>
                  </a:txBody>
                  <a:tcPr/>
                </a:tc>
                <a:tc>
                  <a:txBody>
                    <a:bodyPr/>
                    <a:lstStyle/>
                    <a:p>
                      <a:r>
                        <a:rPr sz="1400" dirty="0"/>
                        <a:t>17.4</a:t>
                      </a:r>
                    </a:p>
                  </a:txBody>
                  <a:tcPr/>
                </a:tc>
                <a:extLst>
                  <a:ext uri="{0D108BD9-81ED-4DB2-BD59-A6C34878D82A}">
                    <a16:rowId xmlns:a16="http://schemas.microsoft.com/office/drawing/2014/main" xmlns="" val="10012"/>
                  </a:ext>
                </a:extLst>
              </a:tr>
              <a:tr h="313493">
                <a:tc>
                  <a:txBody>
                    <a:bodyPr/>
                    <a:lstStyle/>
                    <a:p>
                      <a:r>
                        <a:rPr sz="1400" dirty="0"/>
                        <a:t>112.9</a:t>
                      </a:r>
                    </a:p>
                  </a:txBody>
                  <a:tcPr/>
                </a:tc>
                <a:tc>
                  <a:txBody>
                    <a:bodyPr/>
                    <a:lstStyle/>
                    <a:p>
                      <a:r>
                        <a:rPr sz="1400" dirty="0"/>
                        <a:t>9.2</a:t>
                      </a:r>
                    </a:p>
                  </a:txBody>
                  <a:tcPr/>
                </a:tc>
                <a:extLst>
                  <a:ext uri="{0D108BD9-81ED-4DB2-BD59-A6C34878D82A}">
                    <a16:rowId xmlns:a16="http://schemas.microsoft.com/office/drawing/2014/main" xmlns="" val="10013"/>
                  </a:ext>
                </a:extLst>
              </a:tr>
              <a:tr h="313493">
                <a:tc>
                  <a:txBody>
                    <a:bodyPr/>
                    <a:lstStyle/>
                    <a:p>
                      <a:r>
                        <a:rPr sz="1400"/>
                        <a:t>199.1</a:t>
                      </a:r>
                    </a:p>
                  </a:txBody>
                  <a:tcPr/>
                </a:tc>
                <a:tc>
                  <a:txBody>
                    <a:bodyPr/>
                    <a:lstStyle/>
                    <a:p>
                      <a:r>
                        <a:rPr sz="1400" dirty="0"/>
                        <a:t>9.7</a:t>
                      </a:r>
                    </a:p>
                  </a:txBody>
                  <a:tcPr/>
                </a:tc>
                <a:extLst>
                  <a:ext uri="{0D108BD9-81ED-4DB2-BD59-A6C34878D82A}">
                    <a16:rowId xmlns:a16="http://schemas.microsoft.com/office/drawing/2014/main" xmlns="" val="10014"/>
                  </a:ext>
                </a:extLst>
              </a:tr>
              <a:tr h="313493">
                <a:tc>
                  <a:txBody>
                    <a:bodyPr/>
                    <a:lstStyle/>
                    <a:p>
                      <a:r>
                        <a:rPr sz="1400" dirty="0"/>
                        <a:t>147.3</a:t>
                      </a:r>
                    </a:p>
                  </a:txBody>
                  <a:tcPr/>
                </a:tc>
                <a:tc>
                  <a:txBody>
                    <a:bodyPr/>
                    <a:lstStyle/>
                    <a:p>
                      <a:r>
                        <a:rPr sz="1400" dirty="0"/>
                        <a:t>19.0</a:t>
                      </a:r>
                    </a:p>
                  </a:txBody>
                  <a:tcPr/>
                </a:tc>
                <a:extLst>
                  <a:ext uri="{0D108BD9-81ED-4DB2-BD59-A6C34878D82A}">
                    <a16:rowId xmlns:a16="http://schemas.microsoft.com/office/drawing/2014/main" xmlns="" val="10015"/>
                  </a:ext>
                </a:extLst>
              </a:tr>
              <a:tr h="313493">
                <a:tc>
                  <a:txBody>
                    <a:bodyPr/>
                    <a:lstStyle/>
                    <a:p>
                      <a:r>
                        <a:rPr sz="1400" dirty="0"/>
                        <a:t>89.7</a:t>
                      </a:r>
                    </a:p>
                  </a:txBody>
                  <a:tcPr/>
                </a:tc>
                <a:tc>
                  <a:txBody>
                    <a:bodyPr/>
                    <a:lstStyle/>
                    <a:p>
                      <a:r>
                        <a:rPr sz="1400"/>
                        <a:t>22.4</a:t>
                      </a:r>
                    </a:p>
                  </a:txBody>
                  <a:tcPr/>
                </a:tc>
                <a:extLst>
                  <a:ext uri="{0D108BD9-81ED-4DB2-BD59-A6C34878D82A}">
                    <a16:rowId xmlns:a16="http://schemas.microsoft.com/office/drawing/2014/main" xmlns="" val="10016"/>
                  </a:ext>
                </a:extLst>
              </a:tr>
              <a:tr h="313493">
                <a:tc>
                  <a:txBody>
                    <a:bodyPr/>
                    <a:lstStyle/>
                    <a:p>
                      <a:r>
                        <a:rPr sz="1400"/>
                        <a:t>225.8</a:t>
                      </a:r>
                    </a:p>
                  </a:txBody>
                  <a:tcPr/>
                </a:tc>
                <a:tc>
                  <a:txBody>
                    <a:bodyPr/>
                    <a:lstStyle/>
                    <a:p>
                      <a:r>
                        <a:rPr sz="1400"/>
                        <a:t>12.5</a:t>
                      </a:r>
                    </a:p>
                  </a:txBody>
                  <a:tcPr/>
                </a:tc>
                <a:extLst>
                  <a:ext uri="{0D108BD9-81ED-4DB2-BD59-A6C34878D82A}">
                    <a16:rowId xmlns:a16="http://schemas.microsoft.com/office/drawing/2014/main" xmlns="" val="10017"/>
                  </a:ext>
                </a:extLst>
              </a:tr>
              <a:tr h="313493">
                <a:tc>
                  <a:txBody>
                    <a:bodyPr/>
                    <a:lstStyle/>
                    <a:p>
                      <a:r>
                        <a:rPr sz="1400" dirty="0"/>
                        <a:t>193.2</a:t>
                      </a:r>
                    </a:p>
                  </a:txBody>
                  <a:tcPr/>
                </a:tc>
                <a:tc>
                  <a:txBody>
                    <a:bodyPr/>
                    <a:lstStyle/>
                    <a:p>
                      <a:r>
                        <a:rPr sz="1400" dirty="0"/>
                        <a:t>24.4</a:t>
                      </a:r>
                    </a:p>
                  </a:txBody>
                  <a:tcPr/>
                </a:tc>
                <a:extLst>
                  <a:ext uri="{0D108BD9-81ED-4DB2-BD59-A6C34878D82A}">
                    <a16:rowId xmlns:a16="http://schemas.microsoft.com/office/drawing/2014/main" xmlns="" val="10018"/>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556594567"/>
              </p:ext>
            </p:extLst>
          </p:nvPr>
        </p:nvGraphicFramePr>
        <p:xfrm>
          <a:off x="1483347" y="303932"/>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xmlns="" val="20000"/>
                    </a:ext>
                  </a:extLst>
                </a:gridCol>
                <a:gridCol w="1025611">
                  <a:extLst>
                    <a:ext uri="{9D8B030D-6E8A-4147-A177-3AD203B41FA5}">
                      <a16:colId xmlns:a16="http://schemas.microsoft.com/office/drawing/2014/main" xmlns="" val="20001"/>
                    </a:ext>
                  </a:extLst>
                </a:gridCol>
              </a:tblGrid>
              <a:tr h="313493">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xmlns="" val="10000"/>
                  </a:ext>
                </a:extLst>
              </a:tr>
              <a:tr h="313493">
                <a:tc>
                  <a:txBody>
                    <a:bodyPr/>
                    <a:lstStyle/>
                    <a:p>
                      <a:r>
                        <a:rPr sz="1400" dirty="0"/>
                        <a:t>215.4</a:t>
                      </a:r>
                    </a:p>
                  </a:txBody>
                  <a:tcPr/>
                </a:tc>
                <a:tc>
                  <a:txBody>
                    <a:bodyPr/>
                    <a:lstStyle/>
                    <a:p>
                      <a:r>
                        <a:rPr sz="1400"/>
                        <a:t>22.1</a:t>
                      </a:r>
                    </a:p>
                  </a:txBody>
                  <a:tcPr/>
                </a:tc>
                <a:extLst>
                  <a:ext uri="{0D108BD9-81ED-4DB2-BD59-A6C34878D82A}">
                    <a16:rowId xmlns:a16="http://schemas.microsoft.com/office/drawing/2014/main" xmlns="" val="10001"/>
                  </a:ext>
                </a:extLst>
              </a:tr>
              <a:tr h="313493">
                <a:tc>
                  <a:txBody>
                    <a:bodyPr/>
                    <a:lstStyle/>
                    <a:p>
                      <a:r>
                        <a:rPr sz="1400" dirty="0"/>
                        <a:t>89.7</a:t>
                      </a:r>
                    </a:p>
                  </a:txBody>
                  <a:tcPr/>
                </a:tc>
                <a:tc>
                  <a:txBody>
                    <a:bodyPr/>
                    <a:lstStyle/>
                    <a:p>
                      <a:r>
                        <a:rPr sz="1400" dirty="0"/>
                        <a:t>10.4</a:t>
                      </a:r>
                    </a:p>
                  </a:txBody>
                  <a:tcPr/>
                </a:tc>
                <a:extLst>
                  <a:ext uri="{0D108BD9-81ED-4DB2-BD59-A6C34878D82A}">
                    <a16:rowId xmlns:a16="http://schemas.microsoft.com/office/drawing/2014/main" xmlns="" val="10002"/>
                  </a:ext>
                </a:extLst>
              </a:tr>
              <a:tr h="313493">
                <a:tc>
                  <a:txBody>
                    <a:bodyPr/>
                    <a:lstStyle/>
                    <a:p>
                      <a:r>
                        <a:rPr sz="1400"/>
                        <a:t>68.4</a:t>
                      </a:r>
                    </a:p>
                  </a:txBody>
                  <a:tcPr/>
                </a:tc>
                <a:tc>
                  <a:txBody>
                    <a:bodyPr/>
                    <a:lstStyle/>
                    <a:p>
                      <a:r>
                        <a:rPr sz="1400"/>
                        <a:t>9.3</a:t>
                      </a:r>
                    </a:p>
                  </a:txBody>
                  <a:tcPr/>
                </a:tc>
                <a:extLst>
                  <a:ext uri="{0D108BD9-81ED-4DB2-BD59-A6C34878D82A}">
                    <a16:rowId xmlns:a16="http://schemas.microsoft.com/office/drawing/2014/main" xmlns="" val="10003"/>
                  </a:ext>
                </a:extLst>
              </a:tr>
              <a:tr h="313493">
                <a:tc>
                  <a:txBody>
                    <a:bodyPr/>
                    <a:lstStyle/>
                    <a:p>
                      <a:r>
                        <a:rPr sz="1400" dirty="0"/>
                        <a:t>75.3</a:t>
                      </a:r>
                    </a:p>
                  </a:txBody>
                  <a:tcPr/>
                </a:tc>
                <a:tc>
                  <a:txBody>
                    <a:bodyPr/>
                    <a:lstStyle/>
                    <a:p>
                      <a:r>
                        <a:rPr sz="1400"/>
                        <a:t>18.5</a:t>
                      </a:r>
                    </a:p>
                  </a:txBody>
                  <a:tcPr/>
                </a:tc>
                <a:extLst>
                  <a:ext uri="{0D108BD9-81ED-4DB2-BD59-A6C34878D82A}">
                    <a16:rowId xmlns:a16="http://schemas.microsoft.com/office/drawing/2014/main" xmlns="" val="10004"/>
                  </a:ext>
                </a:extLst>
              </a:tr>
              <a:tr h="313493">
                <a:tc>
                  <a:txBody>
                    <a:bodyPr/>
                    <a:lstStyle/>
                    <a:p>
                      <a:r>
                        <a:rPr sz="1400" dirty="0"/>
                        <a:t>142.9</a:t>
                      </a:r>
                    </a:p>
                  </a:txBody>
                  <a:tcPr/>
                </a:tc>
                <a:tc>
                  <a:txBody>
                    <a:bodyPr/>
                    <a:lstStyle/>
                    <a:p>
                      <a:r>
                        <a:rPr sz="1400"/>
                        <a:t>12.9</a:t>
                      </a:r>
                    </a:p>
                  </a:txBody>
                  <a:tcPr/>
                </a:tc>
                <a:extLst>
                  <a:ext uri="{0D108BD9-81ED-4DB2-BD59-A6C34878D82A}">
                    <a16:rowId xmlns:a16="http://schemas.microsoft.com/office/drawing/2014/main" xmlns="" val="10005"/>
                  </a:ext>
                </a:extLst>
              </a:tr>
              <a:tr h="313493">
                <a:tc>
                  <a:txBody>
                    <a:bodyPr/>
                    <a:lstStyle/>
                    <a:p>
                      <a:r>
                        <a:rPr sz="1400"/>
                        <a:t>220.3</a:t>
                      </a:r>
                    </a:p>
                  </a:txBody>
                  <a:tcPr/>
                </a:tc>
                <a:tc>
                  <a:txBody>
                    <a:bodyPr/>
                    <a:lstStyle/>
                    <a:p>
                      <a:r>
                        <a:rPr sz="1400"/>
                        <a:t>7.2</a:t>
                      </a:r>
                    </a:p>
                  </a:txBody>
                  <a:tcPr/>
                </a:tc>
                <a:extLst>
                  <a:ext uri="{0D108BD9-81ED-4DB2-BD59-A6C34878D82A}">
                    <a16:rowId xmlns:a16="http://schemas.microsoft.com/office/drawing/2014/main" xmlns="" val="10006"/>
                  </a:ext>
                </a:extLst>
              </a:tr>
              <a:tr h="313493">
                <a:tc>
                  <a:txBody>
                    <a:bodyPr/>
                    <a:lstStyle/>
                    <a:p>
                      <a:r>
                        <a:rPr sz="1400" dirty="0"/>
                        <a:t>255.4</a:t>
                      </a:r>
                    </a:p>
                  </a:txBody>
                  <a:tcPr/>
                </a:tc>
                <a:tc>
                  <a:txBody>
                    <a:bodyPr/>
                    <a:lstStyle/>
                    <a:p>
                      <a:r>
                        <a:rPr sz="1400" dirty="0"/>
                        <a:t>11.8</a:t>
                      </a:r>
                    </a:p>
                  </a:txBody>
                  <a:tcPr/>
                </a:tc>
                <a:extLst>
                  <a:ext uri="{0D108BD9-81ED-4DB2-BD59-A6C34878D82A}">
                    <a16:rowId xmlns:a16="http://schemas.microsoft.com/office/drawing/2014/main" xmlns="" val="10007"/>
                  </a:ext>
                </a:extLst>
              </a:tr>
              <a:tr h="313493">
                <a:tc>
                  <a:txBody>
                    <a:bodyPr/>
                    <a:lstStyle/>
                    <a:p>
                      <a:r>
                        <a:rPr sz="1400"/>
                        <a:t>139.5</a:t>
                      </a:r>
                    </a:p>
                  </a:txBody>
                  <a:tcPr/>
                </a:tc>
                <a:tc>
                  <a:txBody>
                    <a:bodyPr/>
                    <a:lstStyle/>
                    <a:p>
                      <a:r>
                        <a:rPr sz="1400"/>
                        <a:t>13.2</a:t>
                      </a:r>
                    </a:p>
                  </a:txBody>
                  <a:tcPr/>
                </a:tc>
                <a:extLst>
                  <a:ext uri="{0D108BD9-81ED-4DB2-BD59-A6C34878D82A}">
                    <a16:rowId xmlns:a16="http://schemas.microsoft.com/office/drawing/2014/main" xmlns="" val="10008"/>
                  </a:ext>
                </a:extLst>
              </a:tr>
              <a:tr h="313493">
                <a:tc>
                  <a:txBody>
                    <a:bodyPr/>
                    <a:lstStyle/>
                    <a:p>
                      <a:r>
                        <a:rPr sz="1400" dirty="0"/>
                        <a:t>237.4</a:t>
                      </a:r>
                    </a:p>
                  </a:txBody>
                  <a:tcPr/>
                </a:tc>
                <a:tc>
                  <a:txBody>
                    <a:bodyPr/>
                    <a:lstStyle/>
                    <a:p>
                      <a:r>
                        <a:rPr sz="1400"/>
                        <a:t>4.8</a:t>
                      </a:r>
                    </a:p>
                  </a:txBody>
                  <a:tcPr/>
                </a:tc>
                <a:extLst>
                  <a:ext uri="{0D108BD9-81ED-4DB2-BD59-A6C34878D82A}">
                    <a16:rowId xmlns:a16="http://schemas.microsoft.com/office/drawing/2014/main" xmlns="" val="10009"/>
                  </a:ext>
                </a:extLst>
              </a:tr>
              <a:tr h="313493">
                <a:tc>
                  <a:txBody>
                    <a:bodyPr/>
                    <a:lstStyle/>
                    <a:p>
                      <a:r>
                        <a:rPr sz="1400" dirty="0"/>
                        <a:t>16.9</a:t>
                      </a:r>
                    </a:p>
                  </a:txBody>
                  <a:tcPr/>
                </a:tc>
                <a:tc>
                  <a:txBody>
                    <a:bodyPr/>
                    <a:lstStyle/>
                    <a:p>
                      <a:r>
                        <a:rPr sz="1400" dirty="0"/>
                        <a:t>10.6</a:t>
                      </a:r>
                    </a:p>
                  </a:txBody>
                  <a:tcPr/>
                </a:tc>
                <a:extLst>
                  <a:ext uri="{0D108BD9-81ED-4DB2-BD59-A6C34878D82A}">
                    <a16:rowId xmlns:a16="http://schemas.microsoft.com/office/drawing/2014/main" xmlns="" val="10010"/>
                  </a:ext>
                </a:extLst>
              </a:tr>
              <a:tr h="313493">
                <a:tc>
                  <a:txBody>
                    <a:bodyPr/>
                    <a:lstStyle/>
                    <a:p>
                      <a:r>
                        <a:rPr sz="1400"/>
                        <a:t>13.1</a:t>
                      </a:r>
                    </a:p>
                  </a:txBody>
                  <a:tcPr/>
                </a:tc>
                <a:tc>
                  <a:txBody>
                    <a:bodyPr/>
                    <a:lstStyle/>
                    <a:p>
                      <a:r>
                        <a:rPr sz="1400" dirty="0"/>
                        <a:t>8.6</a:t>
                      </a:r>
                    </a:p>
                  </a:txBody>
                  <a:tcPr/>
                </a:tc>
                <a:extLst>
                  <a:ext uri="{0D108BD9-81ED-4DB2-BD59-A6C34878D82A}">
                    <a16:rowId xmlns:a16="http://schemas.microsoft.com/office/drawing/2014/main" xmlns="" val="10011"/>
                  </a:ext>
                </a:extLst>
              </a:tr>
              <a:tr h="313493">
                <a:tc>
                  <a:txBody>
                    <a:bodyPr/>
                    <a:lstStyle/>
                    <a:p>
                      <a:r>
                        <a:rPr sz="1400" dirty="0"/>
                        <a:t>218.5</a:t>
                      </a:r>
                    </a:p>
                  </a:txBody>
                  <a:tcPr/>
                </a:tc>
                <a:tc>
                  <a:txBody>
                    <a:bodyPr/>
                    <a:lstStyle/>
                    <a:p>
                      <a:r>
                        <a:rPr sz="1400" dirty="0"/>
                        <a:t>17.4</a:t>
                      </a:r>
                    </a:p>
                  </a:txBody>
                  <a:tcPr/>
                </a:tc>
                <a:extLst>
                  <a:ext uri="{0D108BD9-81ED-4DB2-BD59-A6C34878D82A}">
                    <a16:rowId xmlns:a16="http://schemas.microsoft.com/office/drawing/2014/main" xmlns="" val="10012"/>
                  </a:ext>
                </a:extLst>
              </a:tr>
              <a:tr h="313493">
                <a:tc>
                  <a:txBody>
                    <a:bodyPr/>
                    <a:lstStyle/>
                    <a:p>
                      <a:r>
                        <a:rPr sz="1400" dirty="0"/>
                        <a:t>147.3</a:t>
                      </a:r>
                    </a:p>
                  </a:txBody>
                  <a:tcPr/>
                </a:tc>
                <a:tc>
                  <a:txBody>
                    <a:bodyPr/>
                    <a:lstStyle/>
                    <a:p>
                      <a:r>
                        <a:rPr sz="1400" dirty="0"/>
                        <a:t>9.2</a:t>
                      </a:r>
                    </a:p>
                  </a:txBody>
                  <a:tcPr/>
                </a:tc>
                <a:extLst>
                  <a:ext uri="{0D108BD9-81ED-4DB2-BD59-A6C34878D82A}">
                    <a16:rowId xmlns:a16="http://schemas.microsoft.com/office/drawing/2014/main" xmlns="" val="10013"/>
                  </a:ext>
                </a:extLst>
              </a:tr>
              <a:tr h="313493">
                <a:tc>
                  <a:txBody>
                    <a:bodyPr/>
                    <a:lstStyle/>
                    <a:p>
                      <a:r>
                        <a:rPr sz="1400" dirty="0"/>
                        <a:t>25.6</a:t>
                      </a:r>
                    </a:p>
                  </a:txBody>
                  <a:tcPr/>
                </a:tc>
                <a:tc>
                  <a:txBody>
                    <a:bodyPr/>
                    <a:lstStyle/>
                    <a:p>
                      <a:r>
                        <a:rPr sz="1400" dirty="0"/>
                        <a:t>9.7</a:t>
                      </a:r>
                    </a:p>
                  </a:txBody>
                  <a:tcPr/>
                </a:tc>
                <a:extLst>
                  <a:ext uri="{0D108BD9-81ED-4DB2-BD59-A6C34878D82A}">
                    <a16:rowId xmlns:a16="http://schemas.microsoft.com/office/drawing/2014/main" xmlns="" val="10014"/>
                  </a:ext>
                </a:extLst>
              </a:tr>
              <a:tr h="313493">
                <a:tc>
                  <a:txBody>
                    <a:bodyPr/>
                    <a:lstStyle/>
                    <a:p>
                      <a:r>
                        <a:rPr sz="1400" dirty="0"/>
                        <a:t>216.4</a:t>
                      </a:r>
                    </a:p>
                  </a:txBody>
                  <a:tcPr/>
                </a:tc>
                <a:tc>
                  <a:txBody>
                    <a:bodyPr/>
                    <a:lstStyle/>
                    <a:p>
                      <a:r>
                        <a:rPr sz="1400" dirty="0"/>
                        <a:t>19.0</a:t>
                      </a:r>
                    </a:p>
                  </a:txBody>
                  <a:tcPr/>
                </a:tc>
                <a:extLst>
                  <a:ext uri="{0D108BD9-81ED-4DB2-BD59-A6C34878D82A}">
                    <a16:rowId xmlns:a16="http://schemas.microsoft.com/office/drawing/2014/main" xmlns="" val="10015"/>
                  </a:ext>
                </a:extLst>
              </a:tr>
              <a:tr h="313493">
                <a:tc>
                  <a:txBody>
                    <a:bodyPr/>
                    <a:lstStyle/>
                    <a:p>
                      <a:r>
                        <a:rPr sz="1400" dirty="0"/>
                        <a:t>238.2</a:t>
                      </a:r>
                    </a:p>
                  </a:txBody>
                  <a:tcPr/>
                </a:tc>
                <a:tc>
                  <a:txBody>
                    <a:bodyPr/>
                    <a:lstStyle/>
                    <a:p>
                      <a:r>
                        <a:rPr sz="1400"/>
                        <a:t>22.4</a:t>
                      </a:r>
                    </a:p>
                  </a:txBody>
                  <a:tcPr/>
                </a:tc>
                <a:extLst>
                  <a:ext uri="{0D108BD9-81ED-4DB2-BD59-A6C34878D82A}">
                    <a16:rowId xmlns:a16="http://schemas.microsoft.com/office/drawing/2014/main" xmlns="" val="10016"/>
                  </a:ext>
                </a:extLst>
              </a:tr>
              <a:tr h="313493">
                <a:tc>
                  <a:txBody>
                    <a:bodyPr/>
                    <a:lstStyle/>
                    <a:p>
                      <a:r>
                        <a:rPr sz="1400" dirty="0"/>
                        <a:t>213.4</a:t>
                      </a:r>
                    </a:p>
                  </a:txBody>
                  <a:tcPr/>
                </a:tc>
                <a:tc>
                  <a:txBody>
                    <a:bodyPr/>
                    <a:lstStyle/>
                    <a:p>
                      <a:r>
                        <a:rPr sz="1400"/>
                        <a:t>12.5</a:t>
                      </a:r>
                    </a:p>
                  </a:txBody>
                  <a:tcPr/>
                </a:tc>
                <a:extLst>
                  <a:ext uri="{0D108BD9-81ED-4DB2-BD59-A6C34878D82A}">
                    <a16:rowId xmlns:a16="http://schemas.microsoft.com/office/drawing/2014/main" xmlns="" val="10017"/>
                  </a:ext>
                </a:extLst>
              </a:tr>
              <a:tr h="313493">
                <a:tc>
                  <a:txBody>
                    <a:bodyPr/>
                    <a:lstStyle/>
                    <a:p>
                      <a:r>
                        <a:rPr sz="1400" dirty="0"/>
                        <a:t>109.8</a:t>
                      </a:r>
                    </a:p>
                  </a:txBody>
                  <a:tcPr/>
                </a:tc>
                <a:tc>
                  <a:txBody>
                    <a:bodyPr/>
                    <a:lstStyle/>
                    <a:p>
                      <a:r>
                        <a:rPr sz="1400" dirty="0"/>
                        <a:t>24.4</a:t>
                      </a:r>
                    </a:p>
                  </a:txBody>
                  <a:tcPr/>
                </a:tc>
                <a:extLst>
                  <a:ext uri="{0D108BD9-81ED-4DB2-BD59-A6C34878D82A}">
                    <a16:rowId xmlns:a16="http://schemas.microsoft.com/office/drawing/2014/main" xmlns="" val="10018"/>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46121237"/>
              </p:ext>
            </p:extLst>
          </p:nvPr>
        </p:nvGraphicFramePr>
        <p:xfrm>
          <a:off x="1483347" y="303932"/>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xmlns="" val="20000"/>
                    </a:ext>
                  </a:extLst>
                </a:gridCol>
                <a:gridCol w="1025611">
                  <a:extLst>
                    <a:ext uri="{9D8B030D-6E8A-4147-A177-3AD203B41FA5}">
                      <a16:colId xmlns:a16="http://schemas.microsoft.com/office/drawing/2014/main" xmlns="" val="20001"/>
                    </a:ext>
                  </a:extLst>
                </a:gridCol>
              </a:tblGrid>
              <a:tr h="313493">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xmlns="" val="10000"/>
                  </a:ext>
                </a:extLst>
              </a:tr>
              <a:tr h="313493">
                <a:tc>
                  <a:txBody>
                    <a:bodyPr/>
                    <a:lstStyle/>
                    <a:p>
                      <a:r>
                        <a:rPr sz="1400" dirty="0"/>
                        <a:t>216.4</a:t>
                      </a:r>
                    </a:p>
                  </a:txBody>
                  <a:tcPr/>
                </a:tc>
                <a:tc>
                  <a:txBody>
                    <a:bodyPr/>
                    <a:lstStyle/>
                    <a:p>
                      <a:r>
                        <a:rPr sz="1400"/>
                        <a:t>22.1</a:t>
                      </a:r>
                    </a:p>
                  </a:txBody>
                  <a:tcPr/>
                </a:tc>
                <a:extLst>
                  <a:ext uri="{0D108BD9-81ED-4DB2-BD59-A6C34878D82A}">
                    <a16:rowId xmlns:a16="http://schemas.microsoft.com/office/drawing/2014/main" xmlns="" val="10001"/>
                  </a:ext>
                </a:extLst>
              </a:tr>
              <a:tr h="313493">
                <a:tc>
                  <a:txBody>
                    <a:bodyPr/>
                    <a:lstStyle/>
                    <a:p>
                      <a:r>
                        <a:rPr sz="1400"/>
                        <a:t>276.7</a:t>
                      </a:r>
                    </a:p>
                  </a:txBody>
                  <a:tcPr/>
                </a:tc>
                <a:tc>
                  <a:txBody>
                    <a:bodyPr/>
                    <a:lstStyle/>
                    <a:p>
                      <a:r>
                        <a:rPr sz="1400" dirty="0"/>
                        <a:t>10.4</a:t>
                      </a:r>
                    </a:p>
                  </a:txBody>
                  <a:tcPr/>
                </a:tc>
                <a:extLst>
                  <a:ext uri="{0D108BD9-81ED-4DB2-BD59-A6C34878D82A}">
                    <a16:rowId xmlns:a16="http://schemas.microsoft.com/office/drawing/2014/main" xmlns="" val="10002"/>
                  </a:ext>
                </a:extLst>
              </a:tr>
              <a:tr h="313493">
                <a:tc>
                  <a:txBody>
                    <a:bodyPr/>
                    <a:lstStyle/>
                    <a:p>
                      <a:r>
                        <a:rPr sz="1400"/>
                        <a:t>23.8</a:t>
                      </a:r>
                    </a:p>
                  </a:txBody>
                  <a:tcPr/>
                </a:tc>
                <a:tc>
                  <a:txBody>
                    <a:bodyPr/>
                    <a:lstStyle/>
                    <a:p>
                      <a:r>
                        <a:rPr sz="1400"/>
                        <a:t>9.3</a:t>
                      </a:r>
                    </a:p>
                  </a:txBody>
                  <a:tcPr/>
                </a:tc>
                <a:extLst>
                  <a:ext uri="{0D108BD9-81ED-4DB2-BD59-A6C34878D82A}">
                    <a16:rowId xmlns:a16="http://schemas.microsoft.com/office/drawing/2014/main" xmlns="" val="10003"/>
                  </a:ext>
                </a:extLst>
              </a:tr>
              <a:tr h="313493">
                <a:tc>
                  <a:txBody>
                    <a:bodyPr/>
                    <a:lstStyle/>
                    <a:p>
                      <a:r>
                        <a:rPr sz="1400"/>
                        <a:t>13.2</a:t>
                      </a:r>
                    </a:p>
                  </a:txBody>
                  <a:tcPr/>
                </a:tc>
                <a:tc>
                  <a:txBody>
                    <a:bodyPr/>
                    <a:lstStyle/>
                    <a:p>
                      <a:r>
                        <a:rPr sz="1400"/>
                        <a:t>18.5</a:t>
                      </a:r>
                    </a:p>
                  </a:txBody>
                  <a:tcPr/>
                </a:tc>
                <a:extLst>
                  <a:ext uri="{0D108BD9-81ED-4DB2-BD59-A6C34878D82A}">
                    <a16:rowId xmlns:a16="http://schemas.microsoft.com/office/drawing/2014/main" xmlns="" val="10004"/>
                  </a:ext>
                </a:extLst>
              </a:tr>
              <a:tr h="313493">
                <a:tc>
                  <a:txBody>
                    <a:bodyPr/>
                    <a:lstStyle/>
                    <a:p>
                      <a:r>
                        <a:rPr sz="1400"/>
                        <a:t>26.8</a:t>
                      </a:r>
                    </a:p>
                  </a:txBody>
                  <a:tcPr/>
                </a:tc>
                <a:tc>
                  <a:txBody>
                    <a:bodyPr/>
                    <a:lstStyle/>
                    <a:p>
                      <a:r>
                        <a:rPr sz="1400"/>
                        <a:t>12.9</a:t>
                      </a:r>
                    </a:p>
                  </a:txBody>
                  <a:tcPr/>
                </a:tc>
                <a:extLst>
                  <a:ext uri="{0D108BD9-81ED-4DB2-BD59-A6C34878D82A}">
                    <a16:rowId xmlns:a16="http://schemas.microsoft.com/office/drawing/2014/main" xmlns="" val="10005"/>
                  </a:ext>
                </a:extLst>
              </a:tr>
              <a:tr h="313493">
                <a:tc>
                  <a:txBody>
                    <a:bodyPr/>
                    <a:lstStyle/>
                    <a:p>
                      <a:r>
                        <a:rPr sz="1400"/>
                        <a:t>170.2</a:t>
                      </a:r>
                    </a:p>
                  </a:txBody>
                  <a:tcPr/>
                </a:tc>
                <a:tc>
                  <a:txBody>
                    <a:bodyPr/>
                    <a:lstStyle/>
                    <a:p>
                      <a:r>
                        <a:rPr sz="1400"/>
                        <a:t>7.2</a:t>
                      </a:r>
                    </a:p>
                  </a:txBody>
                  <a:tcPr/>
                </a:tc>
                <a:extLst>
                  <a:ext uri="{0D108BD9-81ED-4DB2-BD59-A6C34878D82A}">
                    <a16:rowId xmlns:a16="http://schemas.microsoft.com/office/drawing/2014/main" xmlns="" val="10006"/>
                  </a:ext>
                </a:extLst>
              </a:tr>
              <a:tr h="313493">
                <a:tc>
                  <a:txBody>
                    <a:bodyPr/>
                    <a:lstStyle/>
                    <a:p>
                      <a:r>
                        <a:rPr sz="1400"/>
                        <a:t>0.7</a:t>
                      </a:r>
                    </a:p>
                  </a:txBody>
                  <a:tcPr/>
                </a:tc>
                <a:tc>
                  <a:txBody>
                    <a:bodyPr/>
                    <a:lstStyle/>
                    <a:p>
                      <a:r>
                        <a:rPr sz="1400" dirty="0"/>
                        <a:t>11.8</a:t>
                      </a:r>
                    </a:p>
                  </a:txBody>
                  <a:tcPr/>
                </a:tc>
                <a:extLst>
                  <a:ext uri="{0D108BD9-81ED-4DB2-BD59-A6C34878D82A}">
                    <a16:rowId xmlns:a16="http://schemas.microsoft.com/office/drawing/2014/main" xmlns="" val="10007"/>
                  </a:ext>
                </a:extLst>
              </a:tr>
              <a:tr h="313493">
                <a:tc>
                  <a:txBody>
                    <a:bodyPr/>
                    <a:lstStyle/>
                    <a:p>
                      <a:r>
                        <a:rPr sz="1400"/>
                        <a:t>87.2</a:t>
                      </a:r>
                    </a:p>
                  </a:txBody>
                  <a:tcPr/>
                </a:tc>
                <a:tc>
                  <a:txBody>
                    <a:bodyPr/>
                    <a:lstStyle/>
                    <a:p>
                      <a:r>
                        <a:rPr sz="1400"/>
                        <a:t>13.2</a:t>
                      </a:r>
                    </a:p>
                  </a:txBody>
                  <a:tcPr/>
                </a:tc>
                <a:extLst>
                  <a:ext uri="{0D108BD9-81ED-4DB2-BD59-A6C34878D82A}">
                    <a16:rowId xmlns:a16="http://schemas.microsoft.com/office/drawing/2014/main" xmlns="" val="10008"/>
                  </a:ext>
                </a:extLst>
              </a:tr>
              <a:tr h="313493">
                <a:tc>
                  <a:txBody>
                    <a:bodyPr/>
                    <a:lstStyle/>
                    <a:p>
                      <a:r>
                        <a:rPr sz="1400"/>
                        <a:t>120.5</a:t>
                      </a:r>
                    </a:p>
                  </a:txBody>
                  <a:tcPr/>
                </a:tc>
                <a:tc>
                  <a:txBody>
                    <a:bodyPr/>
                    <a:lstStyle/>
                    <a:p>
                      <a:r>
                        <a:rPr sz="1400"/>
                        <a:t>4.8</a:t>
                      </a:r>
                    </a:p>
                  </a:txBody>
                  <a:tcPr/>
                </a:tc>
                <a:extLst>
                  <a:ext uri="{0D108BD9-81ED-4DB2-BD59-A6C34878D82A}">
                    <a16:rowId xmlns:a16="http://schemas.microsoft.com/office/drawing/2014/main" xmlns="" val="10009"/>
                  </a:ext>
                </a:extLst>
              </a:tr>
              <a:tr h="313493">
                <a:tc>
                  <a:txBody>
                    <a:bodyPr/>
                    <a:lstStyle/>
                    <a:p>
                      <a:r>
                        <a:rPr sz="1400"/>
                        <a:t>293.6</a:t>
                      </a:r>
                    </a:p>
                  </a:txBody>
                  <a:tcPr/>
                </a:tc>
                <a:tc>
                  <a:txBody>
                    <a:bodyPr/>
                    <a:lstStyle/>
                    <a:p>
                      <a:r>
                        <a:rPr sz="1400" dirty="0"/>
                        <a:t>10.6</a:t>
                      </a:r>
                    </a:p>
                  </a:txBody>
                  <a:tcPr/>
                </a:tc>
                <a:extLst>
                  <a:ext uri="{0D108BD9-81ED-4DB2-BD59-A6C34878D82A}">
                    <a16:rowId xmlns:a16="http://schemas.microsoft.com/office/drawing/2014/main" xmlns="" val="10010"/>
                  </a:ext>
                </a:extLst>
              </a:tr>
              <a:tr h="313493">
                <a:tc>
                  <a:txBody>
                    <a:bodyPr/>
                    <a:lstStyle/>
                    <a:p>
                      <a:r>
                        <a:rPr sz="1400"/>
                        <a:t>78.2</a:t>
                      </a:r>
                    </a:p>
                  </a:txBody>
                  <a:tcPr/>
                </a:tc>
                <a:tc>
                  <a:txBody>
                    <a:bodyPr/>
                    <a:lstStyle/>
                    <a:p>
                      <a:r>
                        <a:rPr sz="1400" dirty="0"/>
                        <a:t>8.6</a:t>
                      </a:r>
                    </a:p>
                  </a:txBody>
                  <a:tcPr/>
                </a:tc>
                <a:extLst>
                  <a:ext uri="{0D108BD9-81ED-4DB2-BD59-A6C34878D82A}">
                    <a16:rowId xmlns:a16="http://schemas.microsoft.com/office/drawing/2014/main" xmlns="" val="10011"/>
                  </a:ext>
                </a:extLst>
              </a:tr>
              <a:tr h="313493">
                <a:tc>
                  <a:txBody>
                    <a:bodyPr/>
                    <a:lstStyle/>
                    <a:p>
                      <a:r>
                        <a:rPr sz="1400"/>
                        <a:t>43.0</a:t>
                      </a:r>
                    </a:p>
                  </a:txBody>
                  <a:tcPr/>
                </a:tc>
                <a:tc>
                  <a:txBody>
                    <a:bodyPr/>
                    <a:lstStyle/>
                    <a:p>
                      <a:r>
                        <a:rPr sz="1400" dirty="0"/>
                        <a:t>17.4</a:t>
                      </a:r>
                    </a:p>
                  </a:txBody>
                  <a:tcPr/>
                </a:tc>
                <a:extLst>
                  <a:ext uri="{0D108BD9-81ED-4DB2-BD59-A6C34878D82A}">
                    <a16:rowId xmlns:a16="http://schemas.microsoft.com/office/drawing/2014/main" xmlns="" val="10012"/>
                  </a:ext>
                </a:extLst>
              </a:tr>
              <a:tr h="313493">
                <a:tc>
                  <a:txBody>
                    <a:bodyPr/>
                    <a:lstStyle/>
                    <a:p>
                      <a:r>
                        <a:rPr sz="1400"/>
                        <a:t>139.2</a:t>
                      </a:r>
                    </a:p>
                  </a:txBody>
                  <a:tcPr/>
                </a:tc>
                <a:tc>
                  <a:txBody>
                    <a:bodyPr/>
                    <a:lstStyle/>
                    <a:p>
                      <a:r>
                        <a:rPr sz="1400" dirty="0"/>
                        <a:t>9.2</a:t>
                      </a:r>
                    </a:p>
                  </a:txBody>
                  <a:tcPr/>
                </a:tc>
                <a:extLst>
                  <a:ext uri="{0D108BD9-81ED-4DB2-BD59-A6C34878D82A}">
                    <a16:rowId xmlns:a16="http://schemas.microsoft.com/office/drawing/2014/main" xmlns="" val="10013"/>
                  </a:ext>
                </a:extLst>
              </a:tr>
              <a:tr h="313493">
                <a:tc>
                  <a:txBody>
                    <a:bodyPr/>
                    <a:lstStyle/>
                    <a:p>
                      <a:r>
                        <a:rPr sz="1400"/>
                        <a:t>276.9</a:t>
                      </a:r>
                    </a:p>
                  </a:txBody>
                  <a:tcPr/>
                </a:tc>
                <a:tc>
                  <a:txBody>
                    <a:bodyPr/>
                    <a:lstStyle/>
                    <a:p>
                      <a:r>
                        <a:rPr sz="1400" dirty="0"/>
                        <a:t>9.7</a:t>
                      </a:r>
                    </a:p>
                  </a:txBody>
                  <a:tcPr/>
                </a:tc>
                <a:extLst>
                  <a:ext uri="{0D108BD9-81ED-4DB2-BD59-A6C34878D82A}">
                    <a16:rowId xmlns:a16="http://schemas.microsoft.com/office/drawing/2014/main" xmlns="" val="10014"/>
                  </a:ext>
                </a:extLst>
              </a:tr>
              <a:tr h="313493">
                <a:tc>
                  <a:txBody>
                    <a:bodyPr/>
                    <a:lstStyle/>
                    <a:p>
                      <a:r>
                        <a:rPr sz="1400"/>
                        <a:t>239.3</a:t>
                      </a:r>
                    </a:p>
                  </a:txBody>
                  <a:tcPr/>
                </a:tc>
                <a:tc>
                  <a:txBody>
                    <a:bodyPr/>
                    <a:lstStyle/>
                    <a:p>
                      <a:r>
                        <a:rPr sz="1400" dirty="0"/>
                        <a:t>19.0</a:t>
                      </a:r>
                    </a:p>
                  </a:txBody>
                  <a:tcPr/>
                </a:tc>
                <a:extLst>
                  <a:ext uri="{0D108BD9-81ED-4DB2-BD59-A6C34878D82A}">
                    <a16:rowId xmlns:a16="http://schemas.microsoft.com/office/drawing/2014/main" xmlns="" val="10015"/>
                  </a:ext>
                </a:extLst>
              </a:tr>
              <a:tr h="313493">
                <a:tc>
                  <a:txBody>
                    <a:bodyPr/>
                    <a:lstStyle/>
                    <a:p>
                      <a:r>
                        <a:rPr sz="1400"/>
                        <a:t>191.1</a:t>
                      </a:r>
                    </a:p>
                  </a:txBody>
                  <a:tcPr/>
                </a:tc>
                <a:tc>
                  <a:txBody>
                    <a:bodyPr/>
                    <a:lstStyle/>
                    <a:p>
                      <a:r>
                        <a:rPr sz="1400"/>
                        <a:t>22.4</a:t>
                      </a:r>
                    </a:p>
                  </a:txBody>
                  <a:tcPr/>
                </a:tc>
                <a:extLst>
                  <a:ext uri="{0D108BD9-81ED-4DB2-BD59-A6C34878D82A}">
                    <a16:rowId xmlns:a16="http://schemas.microsoft.com/office/drawing/2014/main" xmlns="" val="10016"/>
                  </a:ext>
                </a:extLst>
              </a:tr>
              <a:tr h="313493">
                <a:tc>
                  <a:txBody>
                    <a:bodyPr/>
                    <a:lstStyle/>
                    <a:p>
                      <a:r>
                        <a:rPr sz="1400"/>
                        <a:t>25.1</a:t>
                      </a:r>
                    </a:p>
                  </a:txBody>
                  <a:tcPr/>
                </a:tc>
                <a:tc>
                  <a:txBody>
                    <a:bodyPr/>
                    <a:lstStyle/>
                    <a:p>
                      <a:r>
                        <a:rPr sz="1400"/>
                        <a:t>12.5</a:t>
                      </a:r>
                    </a:p>
                  </a:txBody>
                  <a:tcPr/>
                </a:tc>
                <a:extLst>
                  <a:ext uri="{0D108BD9-81ED-4DB2-BD59-A6C34878D82A}">
                    <a16:rowId xmlns:a16="http://schemas.microsoft.com/office/drawing/2014/main" xmlns="" val="10017"/>
                  </a:ext>
                </a:extLst>
              </a:tr>
              <a:tr h="313493">
                <a:tc>
                  <a:txBody>
                    <a:bodyPr/>
                    <a:lstStyle/>
                    <a:p>
                      <a:r>
                        <a:rPr sz="1400" dirty="0"/>
                        <a:t>25.6</a:t>
                      </a:r>
                    </a:p>
                  </a:txBody>
                  <a:tcPr/>
                </a:tc>
                <a:tc>
                  <a:txBody>
                    <a:bodyPr/>
                    <a:lstStyle/>
                    <a:p>
                      <a:r>
                        <a:rPr sz="1400" dirty="0"/>
                        <a:t>24.4</a:t>
                      </a:r>
                    </a:p>
                  </a:txBody>
                  <a:tcPr/>
                </a:tc>
                <a:extLst>
                  <a:ext uri="{0D108BD9-81ED-4DB2-BD59-A6C34878D82A}">
                    <a16:rowId xmlns:a16="http://schemas.microsoft.com/office/drawing/2014/main" xmlns="" val="10018"/>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506126137"/>
              </p:ext>
            </p:extLst>
          </p:nvPr>
        </p:nvGraphicFramePr>
        <p:xfrm>
          <a:off x="1483347" y="303934"/>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xmlns="" val="20000"/>
                    </a:ext>
                  </a:extLst>
                </a:gridCol>
                <a:gridCol w="1025611">
                  <a:extLst>
                    <a:ext uri="{9D8B030D-6E8A-4147-A177-3AD203B41FA5}">
                      <a16:colId xmlns:a16="http://schemas.microsoft.com/office/drawing/2014/main" xmlns="" val="20001"/>
                    </a:ext>
                  </a:extLst>
                </a:gridCol>
              </a:tblGrid>
              <a:tr h="313493">
                <a:tc>
                  <a:txBody>
                    <a:bodyPr/>
                    <a:lstStyle/>
                    <a:p>
                      <a:r>
                        <a:rPr sz="1400" dirty="0"/>
                        <a:t>TV</a:t>
                      </a:r>
                    </a:p>
                  </a:txBody>
                  <a:tcPr/>
                </a:tc>
                <a:tc>
                  <a:txBody>
                    <a:bodyPr/>
                    <a:lstStyle/>
                    <a:p>
                      <a:r>
                        <a:rPr sz="1400" dirty="0"/>
                        <a:t>sales</a:t>
                      </a:r>
                    </a:p>
                  </a:txBody>
                  <a:tcPr/>
                </a:tc>
                <a:extLst>
                  <a:ext uri="{0D108BD9-81ED-4DB2-BD59-A6C34878D82A}">
                    <a16:rowId xmlns:a16="http://schemas.microsoft.com/office/drawing/2014/main" xmlns="" val="10000"/>
                  </a:ext>
                </a:extLst>
              </a:tr>
              <a:tr h="313493">
                <a:tc>
                  <a:txBody>
                    <a:bodyPr/>
                    <a:lstStyle/>
                    <a:p>
                      <a:r>
                        <a:rPr sz="1400" dirty="0"/>
                        <a:t>230.1</a:t>
                      </a:r>
                    </a:p>
                  </a:txBody>
                  <a:tcPr/>
                </a:tc>
                <a:tc>
                  <a:txBody>
                    <a:bodyPr/>
                    <a:lstStyle/>
                    <a:p>
                      <a:r>
                        <a:rPr sz="1400"/>
                        <a:t>22.1</a:t>
                      </a:r>
                    </a:p>
                  </a:txBody>
                  <a:tcPr/>
                </a:tc>
                <a:extLst>
                  <a:ext uri="{0D108BD9-81ED-4DB2-BD59-A6C34878D82A}">
                    <a16:rowId xmlns:a16="http://schemas.microsoft.com/office/drawing/2014/main" xmlns="" val="10001"/>
                  </a:ext>
                </a:extLst>
              </a:tr>
              <a:tr h="313493">
                <a:tc>
                  <a:txBody>
                    <a:bodyPr/>
                    <a:lstStyle/>
                    <a:p>
                      <a:r>
                        <a:rPr sz="1400" dirty="0"/>
                        <a:t>44.5</a:t>
                      </a:r>
                    </a:p>
                  </a:txBody>
                  <a:tcPr/>
                </a:tc>
                <a:tc>
                  <a:txBody>
                    <a:bodyPr/>
                    <a:lstStyle/>
                    <a:p>
                      <a:r>
                        <a:rPr sz="1400" dirty="0"/>
                        <a:t>10.4</a:t>
                      </a:r>
                    </a:p>
                  </a:txBody>
                  <a:tcPr/>
                </a:tc>
                <a:extLst>
                  <a:ext uri="{0D108BD9-81ED-4DB2-BD59-A6C34878D82A}">
                    <a16:rowId xmlns:a16="http://schemas.microsoft.com/office/drawing/2014/main" xmlns="" val="10002"/>
                  </a:ext>
                </a:extLst>
              </a:tr>
              <a:tr h="313493">
                <a:tc>
                  <a:txBody>
                    <a:bodyPr/>
                    <a:lstStyle/>
                    <a:p>
                      <a:r>
                        <a:rPr sz="1400" dirty="0"/>
                        <a:t>17.2</a:t>
                      </a:r>
                    </a:p>
                  </a:txBody>
                  <a:tcPr/>
                </a:tc>
                <a:tc>
                  <a:txBody>
                    <a:bodyPr/>
                    <a:lstStyle/>
                    <a:p>
                      <a:r>
                        <a:rPr sz="1400"/>
                        <a:t>9.3</a:t>
                      </a:r>
                    </a:p>
                  </a:txBody>
                  <a:tcPr/>
                </a:tc>
                <a:extLst>
                  <a:ext uri="{0D108BD9-81ED-4DB2-BD59-A6C34878D82A}">
                    <a16:rowId xmlns:a16="http://schemas.microsoft.com/office/drawing/2014/main" xmlns="" val="10003"/>
                  </a:ext>
                </a:extLst>
              </a:tr>
              <a:tr h="313493">
                <a:tc>
                  <a:txBody>
                    <a:bodyPr/>
                    <a:lstStyle/>
                    <a:p>
                      <a:r>
                        <a:rPr sz="1400" dirty="0"/>
                        <a:t>151.5</a:t>
                      </a:r>
                    </a:p>
                  </a:txBody>
                  <a:tcPr/>
                </a:tc>
                <a:tc>
                  <a:txBody>
                    <a:bodyPr/>
                    <a:lstStyle/>
                    <a:p>
                      <a:r>
                        <a:rPr sz="1400"/>
                        <a:t>18.5</a:t>
                      </a:r>
                    </a:p>
                  </a:txBody>
                  <a:tcPr/>
                </a:tc>
                <a:extLst>
                  <a:ext uri="{0D108BD9-81ED-4DB2-BD59-A6C34878D82A}">
                    <a16:rowId xmlns:a16="http://schemas.microsoft.com/office/drawing/2014/main" xmlns="" val="10004"/>
                  </a:ext>
                </a:extLst>
              </a:tr>
              <a:tr h="313493">
                <a:tc>
                  <a:txBody>
                    <a:bodyPr/>
                    <a:lstStyle/>
                    <a:p>
                      <a:r>
                        <a:rPr sz="1400" dirty="0"/>
                        <a:t>180.8</a:t>
                      </a:r>
                    </a:p>
                  </a:txBody>
                  <a:tcPr/>
                </a:tc>
                <a:tc>
                  <a:txBody>
                    <a:bodyPr/>
                    <a:lstStyle/>
                    <a:p>
                      <a:r>
                        <a:rPr sz="1400"/>
                        <a:t>12.9</a:t>
                      </a:r>
                    </a:p>
                  </a:txBody>
                  <a:tcPr/>
                </a:tc>
                <a:extLst>
                  <a:ext uri="{0D108BD9-81ED-4DB2-BD59-A6C34878D82A}">
                    <a16:rowId xmlns:a16="http://schemas.microsoft.com/office/drawing/2014/main" xmlns="" val="10005"/>
                  </a:ext>
                </a:extLst>
              </a:tr>
              <a:tr h="313493">
                <a:tc>
                  <a:txBody>
                    <a:bodyPr/>
                    <a:lstStyle/>
                    <a:p>
                      <a:r>
                        <a:rPr sz="1400" dirty="0"/>
                        <a:t>8.7</a:t>
                      </a:r>
                    </a:p>
                  </a:txBody>
                  <a:tcPr/>
                </a:tc>
                <a:tc>
                  <a:txBody>
                    <a:bodyPr/>
                    <a:lstStyle/>
                    <a:p>
                      <a:r>
                        <a:rPr sz="1400"/>
                        <a:t>7.2</a:t>
                      </a:r>
                    </a:p>
                  </a:txBody>
                  <a:tcPr/>
                </a:tc>
                <a:extLst>
                  <a:ext uri="{0D108BD9-81ED-4DB2-BD59-A6C34878D82A}">
                    <a16:rowId xmlns:a16="http://schemas.microsoft.com/office/drawing/2014/main" xmlns="" val="10006"/>
                  </a:ext>
                </a:extLst>
              </a:tr>
              <a:tr h="313493">
                <a:tc>
                  <a:txBody>
                    <a:bodyPr/>
                    <a:lstStyle/>
                    <a:p>
                      <a:r>
                        <a:rPr sz="1400" dirty="0"/>
                        <a:t>57.5</a:t>
                      </a:r>
                    </a:p>
                  </a:txBody>
                  <a:tcPr/>
                </a:tc>
                <a:tc>
                  <a:txBody>
                    <a:bodyPr/>
                    <a:lstStyle/>
                    <a:p>
                      <a:r>
                        <a:rPr sz="1400"/>
                        <a:t>11.8</a:t>
                      </a:r>
                    </a:p>
                  </a:txBody>
                  <a:tcPr/>
                </a:tc>
                <a:extLst>
                  <a:ext uri="{0D108BD9-81ED-4DB2-BD59-A6C34878D82A}">
                    <a16:rowId xmlns:a16="http://schemas.microsoft.com/office/drawing/2014/main" xmlns="" val="10007"/>
                  </a:ext>
                </a:extLst>
              </a:tr>
              <a:tr h="313493">
                <a:tc>
                  <a:txBody>
                    <a:bodyPr/>
                    <a:lstStyle/>
                    <a:p>
                      <a:r>
                        <a:rPr sz="1400" dirty="0"/>
                        <a:t>120.2</a:t>
                      </a:r>
                    </a:p>
                  </a:txBody>
                  <a:tcPr/>
                </a:tc>
                <a:tc>
                  <a:txBody>
                    <a:bodyPr/>
                    <a:lstStyle/>
                    <a:p>
                      <a:r>
                        <a:rPr sz="1400"/>
                        <a:t>13.2</a:t>
                      </a:r>
                    </a:p>
                  </a:txBody>
                  <a:tcPr/>
                </a:tc>
                <a:extLst>
                  <a:ext uri="{0D108BD9-81ED-4DB2-BD59-A6C34878D82A}">
                    <a16:rowId xmlns:a16="http://schemas.microsoft.com/office/drawing/2014/main" xmlns="" val="10008"/>
                  </a:ext>
                </a:extLst>
              </a:tr>
              <a:tr h="313493">
                <a:tc>
                  <a:txBody>
                    <a:bodyPr/>
                    <a:lstStyle/>
                    <a:p>
                      <a:r>
                        <a:rPr sz="1400" dirty="0"/>
                        <a:t>8.6</a:t>
                      </a:r>
                    </a:p>
                  </a:txBody>
                  <a:tcPr/>
                </a:tc>
                <a:tc>
                  <a:txBody>
                    <a:bodyPr/>
                    <a:lstStyle/>
                    <a:p>
                      <a:r>
                        <a:rPr sz="1400"/>
                        <a:t>4.8</a:t>
                      </a:r>
                    </a:p>
                  </a:txBody>
                  <a:tcPr/>
                </a:tc>
                <a:extLst>
                  <a:ext uri="{0D108BD9-81ED-4DB2-BD59-A6C34878D82A}">
                    <a16:rowId xmlns:a16="http://schemas.microsoft.com/office/drawing/2014/main" xmlns="" val="10009"/>
                  </a:ext>
                </a:extLst>
              </a:tr>
              <a:tr h="313493">
                <a:tc>
                  <a:txBody>
                    <a:bodyPr/>
                    <a:lstStyle/>
                    <a:p>
                      <a:r>
                        <a:rPr sz="1400" dirty="0"/>
                        <a:t>199.8</a:t>
                      </a:r>
                    </a:p>
                  </a:txBody>
                  <a:tcPr/>
                </a:tc>
                <a:tc>
                  <a:txBody>
                    <a:bodyPr/>
                    <a:lstStyle/>
                    <a:p>
                      <a:r>
                        <a:rPr sz="1400" dirty="0"/>
                        <a:t>10.6</a:t>
                      </a:r>
                    </a:p>
                  </a:txBody>
                  <a:tcPr/>
                </a:tc>
                <a:extLst>
                  <a:ext uri="{0D108BD9-81ED-4DB2-BD59-A6C34878D82A}">
                    <a16:rowId xmlns:a16="http://schemas.microsoft.com/office/drawing/2014/main" xmlns="" val="10010"/>
                  </a:ext>
                </a:extLst>
              </a:tr>
              <a:tr h="313493">
                <a:tc>
                  <a:txBody>
                    <a:bodyPr/>
                    <a:lstStyle/>
                    <a:p>
                      <a:r>
                        <a:rPr sz="1400" dirty="0"/>
                        <a:t>66.1</a:t>
                      </a:r>
                    </a:p>
                  </a:txBody>
                  <a:tcPr/>
                </a:tc>
                <a:tc>
                  <a:txBody>
                    <a:bodyPr/>
                    <a:lstStyle/>
                    <a:p>
                      <a:r>
                        <a:rPr sz="1400"/>
                        <a:t>8.6</a:t>
                      </a:r>
                    </a:p>
                  </a:txBody>
                  <a:tcPr/>
                </a:tc>
                <a:extLst>
                  <a:ext uri="{0D108BD9-81ED-4DB2-BD59-A6C34878D82A}">
                    <a16:rowId xmlns:a16="http://schemas.microsoft.com/office/drawing/2014/main" xmlns="" val="10011"/>
                  </a:ext>
                </a:extLst>
              </a:tr>
              <a:tr h="313493">
                <a:tc>
                  <a:txBody>
                    <a:bodyPr/>
                    <a:lstStyle/>
                    <a:p>
                      <a:r>
                        <a:rPr sz="1400" dirty="0"/>
                        <a:t>214.7</a:t>
                      </a:r>
                    </a:p>
                  </a:txBody>
                  <a:tcPr/>
                </a:tc>
                <a:tc>
                  <a:txBody>
                    <a:bodyPr/>
                    <a:lstStyle/>
                    <a:p>
                      <a:r>
                        <a:rPr sz="1400" dirty="0"/>
                        <a:t>17.4</a:t>
                      </a:r>
                    </a:p>
                  </a:txBody>
                  <a:tcPr/>
                </a:tc>
                <a:extLst>
                  <a:ext uri="{0D108BD9-81ED-4DB2-BD59-A6C34878D82A}">
                    <a16:rowId xmlns:a16="http://schemas.microsoft.com/office/drawing/2014/main" xmlns="" val="10012"/>
                  </a:ext>
                </a:extLst>
              </a:tr>
              <a:tr h="313493">
                <a:tc>
                  <a:txBody>
                    <a:bodyPr/>
                    <a:lstStyle/>
                    <a:p>
                      <a:r>
                        <a:rPr sz="1400" dirty="0"/>
                        <a:t>23.8</a:t>
                      </a:r>
                    </a:p>
                  </a:txBody>
                  <a:tcPr/>
                </a:tc>
                <a:tc>
                  <a:txBody>
                    <a:bodyPr/>
                    <a:lstStyle/>
                    <a:p>
                      <a:r>
                        <a:rPr sz="1400"/>
                        <a:t>9.2</a:t>
                      </a:r>
                    </a:p>
                  </a:txBody>
                  <a:tcPr/>
                </a:tc>
                <a:extLst>
                  <a:ext uri="{0D108BD9-81ED-4DB2-BD59-A6C34878D82A}">
                    <a16:rowId xmlns:a16="http://schemas.microsoft.com/office/drawing/2014/main" xmlns="" val="10013"/>
                  </a:ext>
                </a:extLst>
              </a:tr>
              <a:tr h="313493">
                <a:tc>
                  <a:txBody>
                    <a:bodyPr/>
                    <a:lstStyle/>
                    <a:p>
                      <a:r>
                        <a:rPr sz="1400" dirty="0"/>
                        <a:t>97.5</a:t>
                      </a:r>
                    </a:p>
                  </a:txBody>
                  <a:tcPr/>
                </a:tc>
                <a:tc>
                  <a:txBody>
                    <a:bodyPr/>
                    <a:lstStyle/>
                    <a:p>
                      <a:r>
                        <a:rPr sz="1400"/>
                        <a:t>9.7</a:t>
                      </a:r>
                    </a:p>
                  </a:txBody>
                  <a:tcPr/>
                </a:tc>
                <a:extLst>
                  <a:ext uri="{0D108BD9-81ED-4DB2-BD59-A6C34878D82A}">
                    <a16:rowId xmlns:a16="http://schemas.microsoft.com/office/drawing/2014/main" xmlns="" val="10014"/>
                  </a:ext>
                </a:extLst>
              </a:tr>
              <a:tr h="313493">
                <a:tc>
                  <a:txBody>
                    <a:bodyPr/>
                    <a:lstStyle/>
                    <a:p>
                      <a:r>
                        <a:rPr sz="1400" dirty="0"/>
                        <a:t>204.1</a:t>
                      </a:r>
                    </a:p>
                  </a:txBody>
                  <a:tcPr/>
                </a:tc>
                <a:tc>
                  <a:txBody>
                    <a:bodyPr/>
                    <a:lstStyle/>
                    <a:p>
                      <a:r>
                        <a:rPr sz="1400"/>
                        <a:t>19.0</a:t>
                      </a:r>
                    </a:p>
                  </a:txBody>
                  <a:tcPr/>
                </a:tc>
                <a:extLst>
                  <a:ext uri="{0D108BD9-81ED-4DB2-BD59-A6C34878D82A}">
                    <a16:rowId xmlns:a16="http://schemas.microsoft.com/office/drawing/2014/main" xmlns="" val="10015"/>
                  </a:ext>
                </a:extLst>
              </a:tr>
              <a:tr h="313493">
                <a:tc>
                  <a:txBody>
                    <a:bodyPr/>
                    <a:lstStyle/>
                    <a:p>
                      <a:r>
                        <a:rPr sz="1400" dirty="0"/>
                        <a:t>195.4</a:t>
                      </a:r>
                    </a:p>
                  </a:txBody>
                  <a:tcPr/>
                </a:tc>
                <a:tc>
                  <a:txBody>
                    <a:bodyPr/>
                    <a:lstStyle/>
                    <a:p>
                      <a:r>
                        <a:rPr sz="1400"/>
                        <a:t>22.4</a:t>
                      </a:r>
                    </a:p>
                  </a:txBody>
                  <a:tcPr/>
                </a:tc>
                <a:extLst>
                  <a:ext uri="{0D108BD9-81ED-4DB2-BD59-A6C34878D82A}">
                    <a16:rowId xmlns:a16="http://schemas.microsoft.com/office/drawing/2014/main" xmlns="" val="10016"/>
                  </a:ext>
                </a:extLst>
              </a:tr>
              <a:tr h="313493">
                <a:tc>
                  <a:txBody>
                    <a:bodyPr/>
                    <a:lstStyle/>
                    <a:p>
                      <a:r>
                        <a:rPr sz="1400" dirty="0"/>
                        <a:t>67.8</a:t>
                      </a:r>
                    </a:p>
                  </a:txBody>
                  <a:tcPr/>
                </a:tc>
                <a:tc>
                  <a:txBody>
                    <a:bodyPr/>
                    <a:lstStyle/>
                    <a:p>
                      <a:r>
                        <a:rPr sz="1400"/>
                        <a:t>12.5</a:t>
                      </a:r>
                    </a:p>
                  </a:txBody>
                  <a:tcPr/>
                </a:tc>
                <a:extLst>
                  <a:ext uri="{0D108BD9-81ED-4DB2-BD59-A6C34878D82A}">
                    <a16:rowId xmlns:a16="http://schemas.microsoft.com/office/drawing/2014/main" xmlns="" val="10017"/>
                  </a:ext>
                </a:extLst>
              </a:tr>
              <a:tr h="313493">
                <a:tc>
                  <a:txBody>
                    <a:bodyPr/>
                    <a:lstStyle/>
                    <a:p>
                      <a:r>
                        <a:rPr sz="1400" dirty="0"/>
                        <a:t>281.4</a:t>
                      </a:r>
                    </a:p>
                  </a:txBody>
                  <a:tcPr/>
                </a:tc>
                <a:tc>
                  <a:txBody>
                    <a:bodyPr/>
                    <a:lstStyle/>
                    <a:p>
                      <a:r>
                        <a:rPr sz="1400" dirty="0"/>
                        <a:t>24.4</a:t>
                      </a:r>
                    </a:p>
                  </a:txBody>
                  <a:tcPr/>
                </a:tc>
                <a:extLst>
                  <a:ext uri="{0D108BD9-81ED-4DB2-BD59-A6C34878D82A}">
                    <a16:rowId xmlns:a16="http://schemas.microsoft.com/office/drawing/2014/main" xmlns="" val="10018"/>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250748449"/>
              </p:ext>
            </p:extLst>
          </p:nvPr>
        </p:nvGraphicFramePr>
        <p:xfrm>
          <a:off x="1483347" y="295238"/>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xmlns="" val="20000"/>
                    </a:ext>
                  </a:extLst>
                </a:gridCol>
                <a:gridCol w="1025611">
                  <a:extLst>
                    <a:ext uri="{9D8B030D-6E8A-4147-A177-3AD203B41FA5}">
                      <a16:colId xmlns:a16="http://schemas.microsoft.com/office/drawing/2014/main" xmlns="" val="20001"/>
                    </a:ext>
                  </a:extLst>
                </a:gridCol>
              </a:tblGrid>
              <a:tr h="313493">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xmlns="" val="10000"/>
                  </a:ext>
                </a:extLst>
              </a:tr>
              <a:tr h="313493">
                <a:tc>
                  <a:txBody>
                    <a:bodyPr/>
                    <a:lstStyle/>
                    <a:p>
                      <a:r>
                        <a:rPr sz="1400" dirty="0"/>
                        <a:t>68.4</a:t>
                      </a:r>
                    </a:p>
                  </a:txBody>
                  <a:tcPr/>
                </a:tc>
                <a:tc>
                  <a:txBody>
                    <a:bodyPr/>
                    <a:lstStyle/>
                    <a:p>
                      <a:r>
                        <a:rPr sz="1400"/>
                        <a:t>22.1</a:t>
                      </a:r>
                    </a:p>
                  </a:txBody>
                  <a:tcPr/>
                </a:tc>
                <a:extLst>
                  <a:ext uri="{0D108BD9-81ED-4DB2-BD59-A6C34878D82A}">
                    <a16:rowId xmlns:a16="http://schemas.microsoft.com/office/drawing/2014/main" xmlns="" val="10001"/>
                  </a:ext>
                </a:extLst>
              </a:tr>
              <a:tr h="313493">
                <a:tc>
                  <a:txBody>
                    <a:bodyPr/>
                    <a:lstStyle/>
                    <a:p>
                      <a:r>
                        <a:rPr sz="1400" dirty="0"/>
                        <a:t>202.5</a:t>
                      </a:r>
                    </a:p>
                  </a:txBody>
                  <a:tcPr/>
                </a:tc>
                <a:tc>
                  <a:txBody>
                    <a:bodyPr/>
                    <a:lstStyle/>
                    <a:p>
                      <a:r>
                        <a:rPr sz="1400" dirty="0"/>
                        <a:t>10.4</a:t>
                      </a:r>
                    </a:p>
                  </a:txBody>
                  <a:tcPr/>
                </a:tc>
                <a:extLst>
                  <a:ext uri="{0D108BD9-81ED-4DB2-BD59-A6C34878D82A}">
                    <a16:rowId xmlns:a16="http://schemas.microsoft.com/office/drawing/2014/main" xmlns="" val="10002"/>
                  </a:ext>
                </a:extLst>
              </a:tr>
              <a:tr h="313493">
                <a:tc>
                  <a:txBody>
                    <a:bodyPr/>
                    <a:lstStyle/>
                    <a:p>
                      <a:r>
                        <a:rPr sz="1400" dirty="0"/>
                        <a:t>248.8</a:t>
                      </a:r>
                    </a:p>
                  </a:txBody>
                  <a:tcPr/>
                </a:tc>
                <a:tc>
                  <a:txBody>
                    <a:bodyPr/>
                    <a:lstStyle/>
                    <a:p>
                      <a:r>
                        <a:rPr sz="1400"/>
                        <a:t>9.3</a:t>
                      </a:r>
                    </a:p>
                  </a:txBody>
                  <a:tcPr/>
                </a:tc>
                <a:extLst>
                  <a:ext uri="{0D108BD9-81ED-4DB2-BD59-A6C34878D82A}">
                    <a16:rowId xmlns:a16="http://schemas.microsoft.com/office/drawing/2014/main" xmlns="" val="10003"/>
                  </a:ext>
                </a:extLst>
              </a:tr>
              <a:tr h="313493">
                <a:tc>
                  <a:txBody>
                    <a:bodyPr/>
                    <a:lstStyle/>
                    <a:p>
                      <a:r>
                        <a:rPr sz="1400" dirty="0"/>
                        <a:t>191.1</a:t>
                      </a:r>
                    </a:p>
                  </a:txBody>
                  <a:tcPr/>
                </a:tc>
                <a:tc>
                  <a:txBody>
                    <a:bodyPr/>
                    <a:lstStyle/>
                    <a:p>
                      <a:r>
                        <a:rPr sz="1400" dirty="0"/>
                        <a:t>18.5</a:t>
                      </a:r>
                    </a:p>
                  </a:txBody>
                  <a:tcPr/>
                </a:tc>
                <a:extLst>
                  <a:ext uri="{0D108BD9-81ED-4DB2-BD59-A6C34878D82A}">
                    <a16:rowId xmlns:a16="http://schemas.microsoft.com/office/drawing/2014/main" xmlns="" val="10004"/>
                  </a:ext>
                </a:extLst>
              </a:tr>
              <a:tr h="313493">
                <a:tc>
                  <a:txBody>
                    <a:bodyPr/>
                    <a:lstStyle/>
                    <a:p>
                      <a:r>
                        <a:rPr sz="1400"/>
                        <a:t>23.8</a:t>
                      </a:r>
                    </a:p>
                  </a:txBody>
                  <a:tcPr/>
                </a:tc>
                <a:tc>
                  <a:txBody>
                    <a:bodyPr/>
                    <a:lstStyle/>
                    <a:p>
                      <a:r>
                        <a:rPr sz="1400"/>
                        <a:t>12.9</a:t>
                      </a:r>
                    </a:p>
                  </a:txBody>
                  <a:tcPr/>
                </a:tc>
                <a:extLst>
                  <a:ext uri="{0D108BD9-81ED-4DB2-BD59-A6C34878D82A}">
                    <a16:rowId xmlns:a16="http://schemas.microsoft.com/office/drawing/2014/main" xmlns="" val="10005"/>
                  </a:ext>
                </a:extLst>
              </a:tr>
              <a:tr h="313493">
                <a:tc>
                  <a:txBody>
                    <a:bodyPr/>
                    <a:lstStyle/>
                    <a:p>
                      <a:r>
                        <a:rPr sz="1400" dirty="0"/>
                        <a:t>296.4</a:t>
                      </a:r>
                    </a:p>
                  </a:txBody>
                  <a:tcPr/>
                </a:tc>
                <a:tc>
                  <a:txBody>
                    <a:bodyPr/>
                    <a:lstStyle/>
                    <a:p>
                      <a:r>
                        <a:rPr sz="1400"/>
                        <a:t>7.2</a:t>
                      </a:r>
                    </a:p>
                  </a:txBody>
                  <a:tcPr/>
                </a:tc>
                <a:extLst>
                  <a:ext uri="{0D108BD9-81ED-4DB2-BD59-A6C34878D82A}">
                    <a16:rowId xmlns:a16="http://schemas.microsoft.com/office/drawing/2014/main" xmlns="" val="10006"/>
                  </a:ext>
                </a:extLst>
              </a:tr>
              <a:tr h="313493">
                <a:tc>
                  <a:txBody>
                    <a:bodyPr/>
                    <a:lstStyle/>
                    <a:p>
                      <a:r>
                        <a:rPr sz="1400" dirty="0"/>
                        <a:t>26.8</a:t>
                      </a:r>
                    </a:p>
                  </a:txBody>
                  <a:tcPr/>
                </a:tc>
                <a:tc>
                  <a:txBody>
                    <a:bodyPr/>
                    <a:lstStyle/>
                    <a:p>
                      <a:r>
                        <a:rPr sz="1400" dirty="0"/>
                        <a:t>11.8</a:t>
                      </a:r>
                    </a:p>
                  </a:txBody>
                  <a:tcPr/>
                </a:tc>
                <a:extLst>
                  <a:ext uri="{0D108BD9-81ED-4DB2-BD59-A6C34878D82A}">
                    <a16:rowId xmlns:a16="http://schemas.microsoft.com/office/drawing/2014/main" xmlns="" val="10007"/>
                  </a:ext>
                </a:extLst>
              </a:tr>
              <a:tr h="313493">
                <a:tc>
                  <a:txBody>
                    <a:bodyPr/>
                    <a:lstStyle/>
                    <a:p>
                      <a:r>
                        <a:rPr sz="1400"/>
                        <a:t>164.5</a:t>
                      </a:r>
                    </a:p>
                  </a:txBody>
                  <a:tcPr/>
                </a:tc>
                <a:tc>
                  <a:txBody>
                    <a:bodyPr/>
                    <a:lstStyle/>
                    <a:p>
                      <a:r>
                        <a:rPr sz="1400"/>
                        <a:t>13.2</a:t>
                      </a:r>
                    </a:p>
                  </a:txBody>
                  <a:tcPr/>
                </a:tc>
                <a:extLst>
                  <a:ext uri="{0D108BD9-81ED-4DB2-BD59-A6C34878D82A}">
                    <a16:rowId xmlns:a16="http://schemas.microsoft.com/office/drawing/2014/main" xmlns="" val="10008"/>
                  </a:ext>
                </a:extLst>
              </a:tr>
              <a:tr h="313493">
                <a:tc>
                  <a:txBody>
                    <a:bodyPr/>
                    <a:lstStyle/>
                    <a:p>
                      <a:r>
                        <a:rPr sz="1400" dirty="0"/>
                        <a:t>209.6</a:t>
                      </a:r>
                    </a:p>
                  </a:txBody>
                  <a:tcPr/>
                </a:tc>
                <a:tc>
                  <a:txBody>
                    <a:bodyPr/>
                    <a:lstStyle/>
                    <a:p>
                      <a:r>
                        <a:rPr sz="1400"/>
                        <a:t>4.8</a:t>
                      </a:r>
                    </a:p>
                  </a:txBody>
                  <a:tcPr/>
                </a:tc>
                <a:extLst>
                  <a:ext uri="{0D108BD9-81ED-4DB2-BD59-A6C34878D82A}">
                    <a16:rowId xmlns:a16="http://schemas.microsoft.com/office/drawing/2014/main" xmlns="" val="10009"/>
                  </a:ext>
                </a:extLst>
              </a:tr>
              <a:tr h="313493">
                <a:tc>
                  <a:txBody>
                    <a:bodyPr/>
                    <a:lstStyle/>
                    <a:p>
                      <a:r>
                        <a:rPr sz="1400" dirty="0"/>
                        <a:t>147.3</a:t>
                      </a:r>
                    </a:p>
                  </a:txBody>
                  <a:tcPr/>
                </a:tc>
                <a:tc>
                  <a:txBody>
                    <a:bodyPr/>
                    <a:lstStyle/>
                    <a:p>
                      <a:r>
                        <a:rPr sz="1400" dirty="0"/>
                        <a:t>10.6</a:t>
                      </a:r>
                    </a:p>
                  </a:txBody>
                  <a:tcPr/>
                </a:tc>
                <a:extLst>
                  <a:ext uri="{0D108BD9-81ED-4DB2-BD59-A6C34878D82A}">
                    <a16:rowId xmlns:a16="http://schemas.microsoft.com/office/drawing/2014/main" xmlns="" val="10010"/>
                  </a:ext>
                </a:extLst>
              </a:tr>
              <a:tr h="313493">
                <a:tc>
                  <a:txBody>
                    <a:bodyPr/>
                    <a:lstStyle/>
                    <a:p>
                      <a:r>
                        <a:rPr sz="1400" dirty="0"/>
                        <a:t>139.2</a:t>
                      </a:r>
                    </a:p>
                  </a:txBody>
                  <a:tcPr/>
                </a:tc>
                <a:tc>
                  <a:txBody>
                    <a:bodyPr/>
                    <a:lstStyle/>
                    <a:p>
                      <a:r>
                        <a:rPr sz="1400" dirty="0"/>
                        <a:t>8.6</a:t>
                      </a:r>
                    </a:p>
                  </a:txBody>
                  <a:tcPr/>
                </a:tc>
                <a:extLst>
                  <a:ext uri="{0D108BD9-81ED-4DB2-BD59-A6C34878D82A}">
                    <a16:rowId xmlns:a16="http://schemas.microsoft.com/office/drawing/2014/main" xmlns="" val="10011"/>
                  </a:ext>
                </a:extLst>
              </a:tr>
              <a:tr h="313493">
                <a:tc>
                  <a:txBody>
                    <a:bodyPr/>
                    <a:lstStyle/>
                    <a:p>
                      <a:r>
                        <a:rPr sz="1400" dirty="0"/>
                        <a:t>109.8</a:t>
                      </a:r>
                    </a:p>
                  </a:txBody>
                  <a:tcPr/>
                </a:tc>
                <a:tc>
                  <a:txBody>
                    <a:bodyPr/>
                    <a:lstStyle/>
                    <a:p>
                      <a:r>
                        <a:rPr sz="1400" dirty="0"/>
                        <a:t>17.4</a:t>
                      </a:r>
                    </a:p>
                  </a:txBody>
                  <a:tcPr/>
                </a:tc>
                <a:extLst>
                  <a:ext uri="{0D108BD9-81ED-4DB2-BD59-A6C34878D82A}">
                    <a16:rowId xmlns:a16="http://schemas.microsoft.com/office/drawing/2014/main" xmlns="" val="10012"/>
                  </a:ext>
                </a:extLst>
              </a:tr>
              <a:tr h="313493">
                <a:tc>
                  <a:txBody>
                    <a:bodyPr/>
                    <a:lstStyle/>
                    <a:p>
                      <a:r>
                        <a:rPr sz="1400" dirty="0"/>
                        <a:t>43.0</a:t>
                      </a:r>
                    </a:p>
                  </a:txBody>
                  <a:tcPr/>
                </a:tc>
                <a:tc>
                  <a:txBody>
                    <a:bodyPr/>
                    <a:lstStyle/>
                    <a:p>
                      <a:r>
                        <a:rPr sz="1400" dirty="0"/>
                        <a:t>9.2</a:t>
                      </a:r>
                    </a:p>
                  </a:txBody>
                  <a:tcPr/>
                </a:tc>
                <a:extLst>
                  <a:ext uri="{0D108BD9-81ED-4DB2-BD59-A6C34878D82A}">
                    <a16:rowId xmlns:a16="http://schemas.microsoft.com/office/drawing/2014/main" xmlns="" val="10013"/>
                  </a:ext>
                </a:extLst>
              </a:tr>
              <a:tr h="313493">
                <a:tc>
                  <a:txBody>
                    <a:bodyPr/>
                    <a:lstStyle/>
                    <a:p>
                      <a:r>
                        <a:rPr sz="1400" dirty="0"/>
                        <a:t>73.4</a:t>
                      </a:r>
                    </a:p>
                  </a:txBody>
                  <a:tcPr/>
                </a:tc>
                <a:tc>
                  <a:txBody>
                    <a:bodyPr/>
                    <a:lstStyle/>
                    <a:p>
                      <a:r>
                        <a:rPr sz="1400" dirty="0"/>
                        <a:t>9.7</a:t>
                      </a:r>
                    </a:p>
                  </a:txBody>
                  <a:tcPr/>
                </a:tc>
                <a:extLst>
                  <a:ext uri="{0D108BD9-81ED-4DB2-BD59-A6C34878D82A}">
                    <a16:rowId xmlns:a16="http://schemas.microsoft.com/office/drawing/2014/main" xmlns="" val="10014"/>
                  </a:ext>
                </a:extLst>
              </a:tr>
              <a:tr h="313493">
                <a:tc>
                  <a:txBody>
                    <a:bodyPr/>
                    <a:lstStyle/>
                    <a:p>
                      <a:r>
                        <a:rPr sz="1400" dirty="0"/>
                        <a:t>262.7</a:t>
                      </a:r>
                    </a:p>
                  </a:txBody>
                  <a:tcPr/>
                </a:tc>
                <a:tc>
                  <a:txBody>
                    <a:bodyPr/>
                    <a:lstStyle/>
                    <a:p>
                      <a:r>
                        <a:rPr sz="1400" dirty="0"/>
                        <a:t>19.0</a:t>
                      </a:r>
                    </a:p>
                  </a:txBody>
                  <a:tcPr/>
                </a:tc>
                <a:extLst>
                  <a:ext uri="{0D108BD9-81ED-4DB2-BD59-A6C34878D82A}">
                    <a16:rowId xmlns:a16="http://schemas.microsoft.com/office/drawing/2014/main" xmlns="" val="10015"/>
                  </a:ext>
                </a:extLst>
              </a:tr>
              <a:tr h="313493">
                <a:tc>
                  <a:txBody>
                    <a:bodyPr/>
                    <a:lstStyle/>
                    <a:p>
                      <a:r>
                        <a:rPr sz="1400" dirty="0"/>
                        <a:t>28.6</a:t>
                      </a:r>
                    </a:p>
                  </a:txBody>
                  <a:tcPr/>
                </a:tc>
                <a:tc>
                  <a:txBody>
                    <a:bodyPr/>
                    <a:lstStyle/>
                    <a:p>
                      <a:r>
                        <a:rPr sz="1400"/>
                        <a:t>22.4</a:t>
                      </a:r>
                    </a:p>
                  </a:txBody>
                  <a:tcPr/>
                </a:tc>
                <a:extLst>
                  <a:ext uri="{0D108BD9-81ED-4DB2-BD59-A6C34878D82A}">
                    <a16:rowId xmlns:a16="http://schemas.microsoft.com/office/drawing/2014/main" xmlns="" val="10016"/>
                  </a:ext>
                </a:extLst>
              </a:tr>
              <a:tr h="313493">
                <a:tc>
                  <a:txBody>
                    <a:bodyPr/>
                    <a:lstStyle/>
                    <a:p>
                      <a:r>
                        <a:rPr sz="1400" dirty="0"/>
                        <a:t>135.2</a:t>
                      </a:r>
                    </a:p>
                  </a:txBody>
                  <a:tcPr/>
                </a:tc>
                <a:tc>
                  <a:txBody>
                    <a:bodyPr/>
                    <a:lstStyle/>
                    <a:p>
                      <a:r>
                        <a:rPr sz="1400"/>
                        <a:t>12.5</a:t>
                      </a:r>
                    </a:p>
                  </a:txBody>
                  <a:tcPr/>
                </a:tc>
                <a:extLst>
                  <a:ext uri="{0D108BD9-81ED-4DB2-BD59-A6C34878D82A}">
                    <a16:rowId xmlns:a16="http://schemas.microsoft.com/office/drawing/2014/main" xmlns="" val="10017"/>
                  </a:ext>
                </a:extLst>
              </a:tr>
              <a:tr h="313493">
                <a:tc>
                  <a:txBody>
                    <a:bodyPr/>
                    <a:lstStyle/>
                    <a:p>
                      <a:r>
                        <a:rPr sz="1400" dirty="0"/>
                        <a:t>240.1</a:t>
                      </a:r>
                    </a:p>
                  </a:txBody>
                  <a:tcPr/>
                </a:tc>
                <a:tc>
                  <a:txBody>
                    <a:bodyPr/>
                    <a:lstStyle/>
                    <a:p>
                      <a:r>
                        <a:rPr sz="1400" dirty="0"/>
                        <a:t>24.4</a:t>
                      </a:r>
                    </a:p>
                  </a:txBody>
                  <a:tcPr/>
                </a:tc>
                <a:extLst>
                  <a:ext uri="{0D108BD9-81ED-4DB2-BD59-A6C34878D82A}">
                    <a16:rowId xmlns:a16="http://schemas.microsoft.com/office/drawing/2014/main" xmlns="" val="10018"/>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255194913"/>
              </p:ext>
            </p:extLst>
          </p:nvPr>
        </p:nvGraphicFramePr>
        <p:xfrm>
          <a:off x="1483347" y="295239"/>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xmlns="" val="20000"/>
                    </a:ext>
                  </a:extLst>
                </a:gridCol>
                <a:gridCol w="1025611">
                  <a:extLst>
                    <a:ext uri="{9D8B030D-6E8A-4147-A177-3AD203B41FA5}">
                      <a16:colId xmlns:a16="http://schemas.microsoft.com/office/drawing/2014/main" xmlns="" val="20001"/>
                    </a:ext>
                  </a:extLst>
                </a:gridCol>
              </a:tblGrid>
              <a:tr h="313493">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xmlns="" val="10000"/>
                  </a:ext>
                </a:extLst>
              </a:tr>
              <a:tr h="313493">
                <a:tc>
                  <a:txBody>
                    <a:bodyPr/>
                    <a:lstStyle/>
                    <a:p>
                      <a:r>
                        <a:rPr sz="1400" dirty="0"/>
                        <a:t>50.0</a:t>
                      </a:r>
                    </a:p>
                  </a:txBody>
                  <a:tcPr/>
                </a:tc>
                <a:tc>
                  <a:txBody>
                    <a:bodyPr/>
                    <a:lstStyle/>
                    <a:p>
                      <a:r>
                        <a:rPr sz="1400"/>
                        <a:t>22.1</a:t>
                      </a:r>
                    </a:p>
                  </a:txBody>
                  <a:tcPr/>
                </a:tc>
                <a:extLst>
                  <a:ext uri="{0D108BD9-81ED-4DB2-BD59-A6C34878D82A}">
                    <a16:rowId xmlns:a16="http://schemas.microsoft.com/office/drawing/2014/main" xmlns="" val="10001"/>
                  </a:ext>
                </a:extLst>
              </a:tr>
              <a:tr h="313493">
                <a:tc>
                  <a:txBody>
                    <a:bodyPr/>
                    <a:lstStyle/>
                    <a:p>
                      <a:r>
                        <a:rPr sz="1400" dirty="0"/>
                        <a:t>184.9</a:t>
                      </a:r>
                    </a:p>
                  </a:txBody>
                  <a:tcPr/>
                </a:tc>
                <a:tc>
                  <a:txBody>
                    <a:bodyPr/>
                    <a:lstStyle/>
                    <a:p>
                      <a:r>
                        <a:rPr sz="1400" dirty="0"/>
                        <a:t>10.4</a:t>
                      </a:r>
                    </a:p>
                  </a:txBody>
                  <a:tcPr/>
                </a:tc>
                <a:extLst>
                  <a:ext uri="{0D108BD9-81ED-4DB2-BD59-A6C34878D82A}">
                    <a16:rowId xmlns:a16="http://schemas.microsoft.com/office/drawing/2014/main" xmlns="" val="10002"/>
                  </a:ext>
                </a:extLst>
              </a:tr>
              <a:tr h="313493">
                <a:tc>
                  <a:txBody>
                    <a:bodyPr/>
                    <a:lstStyle/>
                    <a:p>
                      <a:r>
                        <a:rPr sz="1400"/>
                        <a:t>11.7</a:t>
                      </a:r>
                    </a:p>
                  </a:txBody>
                  <a:tcPr/>
                </a:tc>
                <a:tc>
                  <a:txBody>
                    <a:bodyPr/>
                    <a:lstStyle/>
                    <a:p>
                      <a:r>
                        <a:rPr sz="1400"/>
                        <a:t>9.3</a:t>
                      </a:r>
                    </a:p>
                  </a:txBody>
                  <a:tcPr/>
                </a:tc>
                <a:extLst>
                  <a:ext uri="{0D108BD9-81ED-4DB2-BD59-A6C34878D82A}">
                    <a16:rowId xmlns:a16="http://schemas.microsoft.com/office/drawing/2014/main" xmlns="" val="10003"/>
                  </a:ext>
                </a:extLst>
              </a:tr>
              <a:tr h="313493">
                <a:tc>
                  <a:txBody>
                    <a:bodyPr/>
                    <a:lstStyle/>
                    <a:p>
                      <a:r>
                        <a:rPr sz="1400" dirty="0"/>
                        <a:t>219.8</a:t>
                      </a:r>
                    </a:p>
                  </a:txBody>
                  <a:tcPr/>
                </a:tc>
                <a:tc>
                  <a:txBody>
                    <a:bodyPr/>
                    <a:lstStyle/>
                    <a:p>
                      <a:r>
                        <a:rPr sz="1400"/>
                        <a:t>18.5</a:t>
                      </a:r>
                    </a:p>
                  </a:txBody>
                  <a:tcPr/>
                </a:tc>
                <a:extLst>
                  <a:ext uri="{0D108BD9-81ED-4DB2-BD59-A6C34878D82A}">
                    <a16:rowId xmlns:a16="http://schemas.microsoft.com/office/drawing/2014/main" xmlns="" val="10004"/>
                  </a:ext>
                </a:extLst>
              </a:tr>
              <a:tr h="313493">
                <a:tc>
                  <a:txBody>
                    <a:bodyPr/>
                    <a:lstStyle/>
                    <a:p>
                      <a:r>
                        <a:rPr sz="1400"/>
                        <a:t>13.1</a:t>
                      </a:r>
                    </a:p>
                  </a:txBody>
                  <a:tcPr/>
                </a:tc>
                <a:tc>
                  <a:txBody>
                    <a:bodyPr/>
                    <a:lstStyle/>
                    <a:p>
                      <a:r>
                        <a:rPr sz="1400"/>
                        <a:t>12.9</a:t>
                      </a:r>
                    </a:p>
                  </a:txBody>
                  <a:tcPr/>
                </a:tc>
                <a:extLst>
                  <a:ext uri="{0D108BD9-81ED-4DB2-BD59-A6C34878D82A}">
                    <a16:rowId xmlns:a16="http://schemas.microsoft.com/office/drawing/2014/main" xmlns="" val="10005"/>
                  </a:ext>
                </a:extLst>
              </a:tr>
              <a:tr h="313493">
                <a:tc>
                  <a:txBody>
                    <a:bodyPr/>
                    <a:lstStyle/>
                    <a:p>
                      <a:r>
                        <a:rPr sz="1400" dirty="0"/>
                        <a:t>248.8</a:t>
                      </a:r>
                    </a:p>
                  </a:txBody>
                  <a:tcPr/>
                </a:tc>
                <a:tc>
                  <a:txBody>
                    <a:bodyPr/>
                    <a:lstStyle/>
                    <a:p>
                      <a:r>
                        <a:rPr sz="1400"/>
                        <a:t>7.2</a:t>
                      </a:r>
                    </a:p>
                  </a:txBody>
                  <a:tcPr/>
                </a:tc>
                <a:extLst>
                  <a:ext uri="{0D108BD9-81ED-4DB2-BD59-A6C34878D82A}">
                    <a16:rowId xmlns:a16="http://schemas.microsoft.com/office/drawing/2014/main" xmlns="" val="10006"/>
                  </a:ext>
                </a:extLst>
              </a:tr>
              <a:tr h="313493">
                <a:tc>
                  <a:txBody>
                    <a:bodyPr/>
                    <a:lstStyle/>
                    <a:p>
                      <a:r>
                        <a:rPr sz="1400" dirty="0"/>
                        <a:t>76.4</a:t>
                      </a:r>
                    </a:p>
                  </a:txBody>
                  <a:tcPr/>
                </a:tc>
                <a:tc>
                  <a:txBody>
                    <a:bodyPr/>
                    <a:lstStyle/>
                    <a:p>
                      <a:r>
                        <a:rPr sz="1400" dirty="0"/>
                        <a:t>11.8</a:t>
                      </a:r>
                    </a:p>
                  </a:txBody>
                  <a:tcPr/>
                </a:tc>
                <a:extLst>
                  <a:ext uri="{0D108BD9-81ED-4DB2-BD59-A6C34878D82A}">
                    <a16:rowId xmlns:a16="http://schemas.microsoft.com/office/drawing/2014/main" xmlns="" val="10007"/>
                  </a:ext>
                </a:extLst>
              </a:tr>
              <a:tr h="313493">
                <a:tc>
                  <a:txBody>
                    <a:bodyPr/>
                    <a:lstStyle/>
                    <a:p>
                      <a:r>
                        <a:rPr sz="1400"/>
                        <a:t>197.6</a:t>
                      </a:r>
                    </a:p>
                  </a:txBody>
                  <a:tcPr/>
                </a:tc>
                <a:tc>
                  <a:txBody>
                    <a:bodyPr/>
                    <a:lstStyle/>
                    <a:p>
                      <a:r>
                        <a:rPr sz="1400"/>
                        <a:t>13.2</a:t>
                      </a:r>
                    </a:p>
                  </a:txBody>
                  <a:tcPr/>
                </a:tc>
                <a:extLst>
                  <a:ext uri="{0D108BD9-81ED-4DB2-BD59-A6C34878D82A}">
                    <a16:rowId xmlns:a16="http://schemas.microsoft.com/office/drawing/2014/main" xmlns="" val="10008"/>
                  </a:ext>
                </a:extLst>
              </a:tr>
              <a:tr h="313493">
                <a:tc>
                  <a:txBody>
                    <a:bodyPr/>
                    <a:lstStyle/>
                    <a:p>
                      <a:r>
                        <a:rPr sz="1400"/>
                        <a:t>195.4</a:t>
                      </a:r>
                    </a:p>
                  </a:txBody>
                  <a:tcPr/>
                </a:tc>
                <a:tc>
                  <a:txBody>
                    <a:bodyPr/>
                    <a:lstStyle/>
                    <a:p>
                      <a:r>
                        <a:rPr sz="1400"/>
                        <a:t>4.8</a:t>
                      </a:r>
                    </a:p>
                  </a:txBody>
                  <a:tcPr/>
                </a:tc>
                <a:extLst>
                  <a:ext uri="{0D108BD9-81ED-4DB2-BD59-A6C34878D82A}">
                    <a16:rowId xmlns:a16="http://schemas.microsoft.com/office/drawing/2014/main" xmlns="" val="10009"/>
                  </a:ext>
                </a:extLst>
              </a:tr>
              <a:tr h="313493">
                <a:tc>
                  <a:txBody>
                    <a:bodyPr/>
                    <a:lstStyle/>
                    <a:p>
                      <a:r>
                        <a:rPr sz="1400"/>
                        <a:t>75.5</a:t>
                      </a:r>
                    </a:p>
                  </a:txBody>
                  <a:tcPr/>
                </a:tc>
                <a:tc>
                  <a:txBody>
                    <a:bodyPr/>
                    <a:lstStyle/>
                    <a:p>
                      <a:r>
                        <a:rPr sz="1400" dirty="0"/>
                        <a:t>10.6</a:t>
                      </a:r>
                    </a:p>
                  </a:txBody>
                  <a:tcPr/>
                </a:tc>
                <a:extLst>
                  <a:ext uri="{0D108BD9-81ED-4DB2-BD59-A6C34878D82A}">
                    <a16:rowId xmlns:a16="http://schemas.microsoft.com/office/drawing/2014/main" xmlns="" val="10010"/>
                  </a:ext>
                </a:extLst>
              </a:tr>
              <a:tr h="313493">
                <a:tc>
                  <a:txBody>
                    <a:bodyPr/>
                    <a:lstStyle/>
                    <a:p>
                      <a:r>
                        <a:rPr sz="1400" dirty="0"/>
                        <a:t>238.2</a:t>
                      </a:r>
                    </a:p>
                  </a:txBody>
                  <a:tcPr/>
                </a:tc>
                <a:tc>
                  <a:txBody>
                    <a:bodyPr/>
                    <a:lstStyle/>
                    <a:p>
                      <a:r>
                        <a:rPr sz="1400" dirty="0"/>
                        <a:t>8.6</a:t>
                      </a:r>
                    </a:p>
                  </a:txBody>
                  <a:tcPr/>
                </a:tc>
                <a:extLst>
                  <a:ext uri="{0D108BD9-81ED-4DB2-BD59-A6C34878D82A}">
                    <a16:rowId xmlns:a16="http://schemas.microsoft.com/office/drawing/2014/main" xmlns="" val="10011"/>
                  </a:ext>
                </a:extLst>
              </a:tr>
              <a:tr h="313493">
                <a:tc>
                  <a:txBody>
                    <a:bodyPr/>
                    <a:lstStyle/>
                    <a:p>
                      <a:r>
                        <a:rPr sz="1400" dirty="0"/>
                        <a:t>222.4</a:t>
                      </a:r>
                    </a:p>
                  </a:txBody>
                  <a:tcPr/>
                </a:tc>
                <a:tc>
                  <a:txBody>
                    <a:bodyPr/>
                    <a:lstStyle/>
                    <a:p>
                      <a:r>
                        <a:rPr sz="1400" dirty="0"/>
                        <a:t>17.4</a:t>
                      </a:r>
                    </a:p>
                  </a:txBody>
                  <a:tcPr/>
                </a:tc>
                <a:extLst>
                  <a:ext uri="{0D108BD9-81ED-4DB2-BD59-A6C34878D82A}">
                    <a16:rowId xmlns:a16="http://schemas.microsoft.com/office/drawing/2014/main" xmlns="" val="10012"/>
                  </a:ext>
                </a:extLst>
              </a:tr>
              <a:tr h="313493">
                <a:tc>
                  <a:txBody>
                    <a:bodyPr/>
                    <a:lstStyle/>
                    <a:p>
                      <a:r>
                        <a:rPr sz="1400" dirty="0"/>
                        <a:t>171.3</a:t>
                      </a:r>
                    </a:p>
                  </a:txBody>
                  <a:tcPr/>
                </a:tc>
                <a:tc>
                  <a:txBody>
                    <a:bodyPr/>
                    <a:lstStyle/>
                    <a:p>
                      <a:r>
                        <a:rPr sz="1400" dirty="0"/>
                        <a:t>9.2</a:t>
                      </a:r>
                    </a:p>
                  </a:txBody>
                  <a:tcPr/>
                </a:tc>
                <a:extLst>
                  <a:ext uri="{0D108BD9-81ED-4DB2-BD59-A6C34878D82A}">
                    <a16:rowId xmlns:a16="http://schemas.microsoft.com/office/drawing/2014/main" xmlns="" val="10013"/>
                  </a:ext>
                </a:extLst>
              </a:tr>
              <a:tr h="313493">
                <a:tc>
                  <a:txBody>
                    <a:bodyPr/>
                    <a:lstStyle/>
                    <a:p>
                      <a:r>
                        <a:rPr sz="1400" dirty="0"/>
                        <a:t>184.9</a:t>
                      </a:r>
                    </a:p>
                  </a:txBody>
                  <a:tcPr/>
                </a:tc>
                <a:tc>
                  <a:txBody>
                    <a:bodyPr/>
                    <a:lstStyle/>
                    <a:p>
                      <a:r>
                        <a:rPr sz="1400" dirty="0"/>
                        <a:t>9.7</a:t>
                      </a:r>
                    </a:p>
                  </a:txBody>
                  <a:tcPr/>
                </a:tc>
                <a:extLst>
                  <a:ext uri="{0D108BD9-81ED-4DB2-BD59-A6C34878D82A}">
                    <a16:rowId xmlns:a16="http://schemas.microsoft.com/office/drawing/2014/main" xmlns="" val="10014"/>
                  </a:ext>
                </a:extLst>
              </a:tr>
              <a:tr h="313493">
                <a:tc>
                  <a:txBody>
                    <a:bodyPr/>
                    <a:lstStyle/>
                    <a:p>
                      <a:r>
                        <a:rPr sz="1400" dirty="0"/>
                        <a:t>193.2</a:t>
                      </a:r>
                    </a:p>
                  </a:txBody>
                  <a:tcPr/>
                </a:tc>
                <a:tc>
                  <a:txBody>
                    <a:bodyPr/>
                    <a:lstStyle/>
                    <a:p>
                      <a:r>
                        <a:rPr sz="1400" dirty="0"/>
                        <a:t>19.0</a:t>
                      </a:r>
                    </a:p>
                  </a:txBody>
                  <a:tcPr/>
                </a:tc>
                <a:extLst>
                  <a:ext uri="{0D108BD9-81ED-4DB2-BD59-A6C34878D82A}">
                    <a16:rowId xmlns:a16="http://schemas.microsoft.com/office/drawing/2014/main" xmlns="" val="10015"/>
                  </a:ext>
                </a:extLst>
              </a:tr>
              <a:tr h="313493">
                <a:tc>
                  <a:txBody>
                    <a:bodyPr/>
                    <a:lstStyle/>
                    <a:p>
                      <a:r>
                        <a:rPr sz="1400" dirty="0"/>
                        <a:t>131.7</a:t>
                      </a:r>
                    </a:p>
                  </a:txBody>
                  <a:tcPr/>
                </a:tc>
                <a:tc>
                  <a:txBody>
                    <a:bodyPr/>
                    <a:lstStyle/>
                    <a:p>
                      <a:r>
                        <a:rPr sz="1400"/>
                        <a:t>22.4</a:t>
                      </a:r>
                    </a:p>
                  </a:txBody>
                  <a:tcPr/>
                </a:tc>
                <a:extLst>
                  <a:ext uri="{0D108BD9-81ED-4DB2-BD59-A6C34878D82A}">
                    <a16:rowId xmlns:a16="http://schemas.microsoft.com/office/drawing/2014/main" xmlns="" val="10016"/>
                  </a:ext>
                </a:extLst>
              </a:tr>
              <a:tr h="313493">
                <a:tc>
                  <a:txBody>
                    <a:bodyPr/>
                    <a:lstStyle/>
                    <a:p>
                      <a:r>
                        <a:rPr sz="1400" dirty="0"/>
                        <a:t>116.0</a:t>
                      </a:r>
                    </a:p>
                  </a:txBody>
                  <a:tcPr/>
                </a:tc>
                <a:tc>
                  <a:txBody>
                    <a:bodyPr/>
                    <a:lstStyle/>
                    <a:p>
                      <a:r>
                        <a:rPr sz="1400"/>
                        <a:t>12.5</a:t>
                      </a:r>
                    </a:p>
                  </a:txBody>
                  <a:tcPr/>
                </a:tc>
                <a:extLst>
                  <a:ext uri="{0D108BD9-81ED-4DB2-BD59-A6C34878D82A}">
                    <a16:rowId xmlns:a16="http://schemas.microsoft.com/office/drawing/2014/main" xmlns="" val="10017"/>
                  </a:ext>
                </a:extLst>
              </a:tr>
              <a:tr h="313493">
                <a:tc>
                  <a:txBody>
                    <a:bodyPr/>
                    <a:lstStyle/>
                    <a:p>
                      <a:r>
                        <a:rPr sz="1400" dirty="0"/>
                        <a:t>166.8</a:t>
                      </a:r>
                    </a:p>
                  </a:txBody>
                  <a:tcPr/>
                </a:tc>
                <a:tc>
                  <a:txBody>
                    <a:bodyPr/>
                    <a:lstStyle/>
                    <a:p>
                      <a:r>
                        <a:rPr sz="1400" dirty="0"/>
                        <a:t>24.4</a:t>
                      </a:r>
                    </a:p>
                  </a:txBody>
                  <a:tcPr/>
                </a:tc>
                <a:extLst>
                  <a:ext uri="{0D108BD9-81ED-4DB2-BD59-A6C34878D82A}">
                    <a16:rowId xmlns:a16="http://schemas.microsoft.com/office/drawing/2014/main" xmlns="" val="10018"/>
                  </a:ext>
                </a:extLst>
              </a:tr>
            </a:tbl>
          </a:graphicData>
        </a:graphic>
      </p:graphicFrame>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sp>
        <p:nvSpPr>
          <p:cNvPr id="24" name="Rectangle 23"/>
          <p:cNvSpPr/>
          <p:nvPr/>
        </p:nvSpPr>
        <p:spPr>
          <a:xfrm>
            <a:off x="4624886" y="165152"/>
            <a:ext cx="6646371" cy="954107"/>
          </a:xfrm>
          <a:prstGeom prst="rect">
            <a:avLst/>
          </a:prstGeom>
        </p:spPr>
        <p:txBody>
          <a:bodyPr wrap="none">
            <a:spAutoFit/>
          </a:bodyPr>
          <a:lstStyle/>
          <a:p>
            <a:r>
              <a:rPr lang="en-US" sz="2800" u="sng" dirty="0">
                <a:latin typeface="Karla" charset="0"/>
                <a:ea typeface="Karla" charset="0"/>
                <a:cs typeface="Karla" charset="0"/>
              </a:rPr>
              <a:t>Random sampling of the data</a:t>
            </a:r>
            <a:endParaRPr lang="en-US" sz="2800" dirty="0">
              <a:latin typeface="Karla" charset="0"/>
              <a:ea typeface="Karla" charset="0"/>
              <a:cs typeface="Karla" charset="0"/>
            </a:endParaRPr>
          </a:p>
          <a:p>
            <a:r>
              <a:rPr lang="en-US" sz="2800" dirty="0">
                <a:latin typeface="Karla" charset="0"/>
                <a:ea typeface="Karla" charset="0"/>
                <a:cs typeface="Karla" charset="0"/>
              </a:rPr>
              <a:t>	</a:t>
            </a:r>
            <a:r>
              <a:rPr lang="en-US" sz="2400" dirty="0">
                <a:latin typeface="Karla" charset="0"/>
                <a:ea typeface="Karla" charset="0"/>
                <a:cs typeface="Karla" charset="0"/>
              </a:rPr>
              <a:t>Shuffle the values of the predictor variable</a:t>
            </a:r>
          </a:p>
        </p:txBody>
      </p:sp>
      <p:sp>
        <p:nvSpPr>
          <p:cNvPr id="25" name="Slide Number Placeholder 24"/>
          <p:cNvSpPr>
            <a:spLocks noGrp="1"/>
          </p:cNvSpPr>
          <p:nvPr>
            <p:ph type="sldNum" sz="quarter" idx="12"/>
          </p:nvPr>
        </p:nvSpPr>
        <p:spPr/>
        <p:txBody>
          <a:bodyPr/>
          <a:lstStyle/>
          <a:p>
            <a:fld id="{A13833A1-46C9-FB45-812F-A8AC7B5136EB}" type="slidenum">
              <a:rPr lang="en-US" smtClean="0"/>
              <a:t>9</a:t>
            </a:fld>
            <a:endParaRPr lang="en-US"/>
          </a:p>
        </p:txBody>
      </p:sp>
    </p:spTree>
    <p:extLst>
      <p:ext uri="{BB962C8B-B14F-4D97-AF65-F5344CB8AC3E}">
        <p14:creationId xmlns:p14="http://schemas.microsoft.com/office/powerpoint/2010/main" val="1371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100" y="1600200"/>
            <a:ext cx="5486400" cy="3657600"/>
          </a:xfrm>
          <a:prstGeom prst="rect">
            <a:avLst/>
          </a:prstGeom>
        </p:spPr>
      </p:pic>
      <p:sp>
        <p:nvSpPr>
          <p:cNvPr id="2" name="Slide Number Placeholder 1"/>
          <p:cNvSpPr>
            <a:spLocks noGrp="1"/>
          </p:cNvSpPr>
          <p:nvPr>
            <p:ph type="sldNum" sz="quarter" idx="12"/>
          </p:nvPr>
        </p:nvSpPr>
        <p:spPr/>
        <p:txBody>
          <a:bodyPr/>
          <a:lstStyle/>
          <a:p>
            <a:fld id="{A13833A1-46C9-FB45-812F-A8AC7B5136EB}" type="slidenum">
              <a:rPr lang="en-US" smtClean="0"/>
              <a:t>10</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1574800"/>
            <a:ext cx="5486400" cy="36576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spTree>
    <p:extLst>
      <p:ext uri="{BB962C8B-B14F-4D97-AF65-F5344CB8AC3E}">
        <p14:creationId xmlns:p14="http://schemas.microsoft.com/office/powerpoint/2010/main" val="30457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2000" fill="hold"/>
                                        <p:tgtEl>
                                          <p:spTgt spid="13"/>
                                        </p:tgtEl>
                                        <p:attrNameLst>
                                          <p:attrName>ppt_x</p:attrName>
                                        </p:attrNameLst>
                                      </p:cBhvr>
                                      <p:tavLst>
                                        <p:tav tm="0">
                                          <p:val>
                                            <p:strVal val="#ppt_x"/>
                                          </p:val>
                                        </p:tav>
                                        <p:tav tm="100000">
                                          <p:val>
                                            <p:strVal val="#ppt_x"/>
                                          </p:val>
                                        </p:tav>
                                      </p:tavLst>
                                    </p:anim>
                                    <p:anim calcmode="lin" valueType="num">
                                      <p:cBhvr additive="base">
                                        <p:cTn id="16" dur="2000" fill="hold"/>
                                        <p:tgtEl>
                                          <p:spTgt spid="13"/>
                                        </p:tgtEl>
                                        <p:attrNameLst>
                                          <p:attrName>ppt_y</p:attrName>
                                        </p:attrNameLst>
                                      </p:cBhvr>
                                      <p:tavLst>
                                        <p:tav tm="0">
                                          <p:val>
                                            <p:strVal val="1+#ppt_h/2"/>
                                          </p:val>
                                        </p:tav>
                                        <p:tav tm="100000">
                                          <p:val>
                                            <p:strVal val="#ppt_y"/>
                                          </p:val>
                                        </p:tav>
                                      </p:tavLst>
                                    </p:anim>
                                  </p:childTnLst>
                                </p:cTn>
                              </p:par>
                              <p:par>
                                <p:cTn id="17" presetID="2" presetClass="exit" presetSubtype="1" fill="hold" nodeType="withEffect">
                                  <p:stCondLst>
                                    <p:cond delay="0"/>
                                  </p:stCondLst>
                                  <p:childTnLst>
                                    <p:anim calcmode="lin" valueType="num">
                                      <p:cBhvr additive="base">
                                        <p:cTn id="18" dur="2000"/>
                                        <p:tgtEl>
                                          <p:spTgt spid="10"/>
                                        </p:tgtEl>
                                        <p:attrNameLst>
                                          <p:attrName>ppt_x</p:attrName>
                                        </p:attrNameLst>
                                      </p:cBhvr>
                                      <p:tavLst>
                                        <p:tav tm="0">
                                          <p:val>
                                            <p:strVal val="ppt_x"/>
                                          </p:val>
                                        </p:tav>
                                        <p:tav tm="100000">
                                          <p:val>
                                            <p:strVal val="ppt_x"/>
                                          </p:val>
                                        </p:tav>
                                      </p:tavLst>
                                    </p:anim>
                                    <p:anim calcmode="lin" valueType="num">
                                      <p:cBhvr additive="base">
                                        <p:cTn id="19" dur="2000"/>
                                        <p:tgtEl>
                                          <p:spTgt spid="10"/>
                                        </p:tgtEl>
                                        <p:attrNameLst>
                                          <p:attrName>ppt_y</p:attrName>
                                        </p:attrNameLst>
                                      </p:cBhvr>
                                      <p:tavLst>
                                        <p:tav tm="0">
                                          <p:val>
                                            <p:strVal val="ppt_y"/>
                                          </p:val>
                                        </p:tav>
                                        <p:tav tm="100000">
                                          <p:val>
                                            <p:strVal val="0-ppt_h/2"/>
                                          </p:val>
                                        </p:tav>
                                      </p:tavLst>
                                    </p:anim>
                                    <p:set>
                                      <p:cBhvr>
                                        <p:cTn id="20" dur="1" fill="hold">
                                          <p:stCondLst>
                                            <p:cond delay="1999"/>
                                          </p:stCondLst>
                                        </p:cTn>
                                        <p:tgtEl>
                                          <p:spTgt spid="10"/>
                                        </p:tgtEl>
                                        <p:attrNameLst>
                                          <p:attrName>style.visibility</p:attrName>
                                        </p:attrNameLst>
                                      </p:cBhvr>
                                      <p:to>
                                        <p:strVal val="hidden"/>
                                      </p:to>
                                    </p:set>
                                  </p:childTnLst>
                                </p:cTn>
                              </p:par>
                              <p:par>
                                <p:cTn id="21" presetID="2" presetClass="exit" presetSubtype="1" fill="hold" nodeType="withEffect">
                                  <p:stCondLst>
                                    <p:cond delay="0"/>
                                  </p:stCondLst>
                                  <p:childTnLst>
                                    <p:anim calcmode="lin" valueType="num">
                                      <p:cBhvr additive="base">
                                        <p:cTn id="22" dur="2000"/>
                                        <p:tgtEl>
                                          <p:spTgt spid="15"/>
                                        </p:tgtEl>
                                        <p:attrNameLst>
                                          <p:attrName>ppt_x</p:attrName>
                                        </p:attrNameLst>
                                      </p:cBhvr>
                                      <p:tavLst>
                                        <p:tav tm="0">
                                          <p:val>
                                            <p:strVal val="ppt_x"/>
                                          </p:val>
                                        </p:tav>
                                        <p:tav tm="100000">
                                          <p:val>
                                            <p:strVal val="ppt_x"/>
                                          </p:val>
                                        </p:tav>
                                      </p:tavLst>
                                    </p:anim>
                                    <p:anim calcmode="lin" valueType="num">
                                      <p:cBhvr additive="base">
                                        <p:cTn id="23" dur="2000"/>
                                        <p:tgtEl>
                                          <p:spTgt spid="15"/>
                                        </p:tgtEl>
                                        <p:attrNameLst>
                                          <p:attrName>ppt_y</p:attrName>
                                        </p:attrNameLst>
                                      </p:cBhvr>
                                      <p:tavLst>
                                        <p:tav tm="0">
                                          <p:val>
                                            <p:strVal val="ppt_y"/>
                                          </p:val>
                                        </p:tav>
                                        <p:tav tm="100000">
                                          <p:val>
                                            <p:strVal val="0-ppt_h/2"/>
                                          </p:val>
                                        </p:tav>
                                      </p:tavLst>
                                    </p:anim>
                                    <p:set>
                                      <p:cBhvr>
                                        <p:cTn id="24"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predictors</a:t>
            </a:r>
          </a:p>
        </p:txBody>
      </p:sp>
      <mc:AlternateContent xmlns:mc="http://schemas.openxmlformats.org/markup-compatibility/2006" xmlns:a14="http://schemas.microsoft.com/office/drawing/2010/main">
        <mc:Choice Requires="a14">
          <p:sp>
            <p:nvSpPr>
              <p:cNvPr id="6" name="TextBox 5"/>
              <p:cNvSpPr txBox="1"/>
              <p:nvPr/>
            </p:nvSpPr>
            <p:spPr>
              <a:xfrm>
                <a:off x="972938" y="1143155"/>
                <a:ext cx="10567852" cy="1658146"/>
              </a:xfrm>
              <a:prstGeom prst="rect">
                <a:avLst/>
              </a:prstGeom>
              <a:noFill/>
            </p:spPr>
            <p:txBody>
              <a:bodyPr wrap="square" rtlCol="0">
                <a:spAutoFit/>
              </a:bodyPr>
              <a:lstStyle/>
              <a:p>
                <a:r>
                  <a:rPr lang="en-US" sz="2400" dirty="0">
                    <a:latin typeface="Karla" charset="0"/>
                    <a:ea typeface="Karla" charset="0"/>
                    <a:cs typeface="Karla" charset="0"/>
                  </a:rPr>
                  <a:t>Translate this to Kevin’s language. Let’s look at the distance of the estimated value of the coefficient in units of SE(</a:t>
                </a:r>
                <a14:m>
                  <m:oMath xmlns:m="http://schemas.openxmlformats.org/officeDocument/2006/math">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oMath>
                </a14:m>
                <a:r>
                  <a:rPr lang="en-US" sz="2400" dirty="0">
                    <a:latin typeface="Karla" charset="0"/>
                    <a:ea typeface="Karla" charset="0"/>
                    <a:cs typeface="Karla" charset="0"/>
                  </a:rPr>
                  <a:t>) =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𝜎</m:t>
                        </m:r>
                      </m:e>
                      <m:sub>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r>
                  <a:rPr lang="en-US" sz="2400" dirty="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8" y="1143155"/>
                <a:ext cx="10567852" cy="1658146"/>
              </a:xfrm>
              <a:prstGeom prst="rect">
                <a:avLst/>
              </a:prstGeom>
              <a:blipFill rotWithShape="0">
                <a:blip r:embed="rId3"/>
                <a:stretch>
                  <a:fillRect l="-923" t="-2941" b="-5882"/>
                </a:stretch>
              </a:blipFill>
            </p:spPr>
            <p:txBody>
              <a:bodyPr/>
              <a:lstStyle/>
              <a:p>
                <a:r>
                  <a:rPr lang="en-US">
                    <a:noFill/>
                  </a:rPr>
                  <a:t> </a:t>
                </a:r>
              </a:p>
            </p:txBody>
          </p:sp>
        </mc:Fallback>
      </mc:AlternateContent>
      <p:grpSp>
        <p:nvGrpSpPr>
          <p:cNvPr id="22" name="Group 21"/>
          <p:cNvGrpSpPr/>
          <p:nvPr/>
        </p:nvGrpSpPr>
        <p:grpSpPr>
          <a:xfrm>
            <a:off x="2838450" y="1801070"/>
            <a:ext cx="6515100" cy="4343400"/>
            <a:chOff x="2838450" y="2055901"/>
            <a:chExt cx="6515100" cy="434340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450" y="2055901"/>
              <a:ext cx="6515100" cy="4343400"/>
            </a:xfrm>
            <a:prstGeom prst="rect">
              <a:avLst/>
            </a:prstGeom>
          </p:spPr>
        </p:pic>
        <p:cxnSp>
          <p:nvCxnSpPr>
            <p:cNvPr id="11" name="Straight Arrow Connector 10"/>
            <p:cNvCxnSpPr/>
            <p:nvPr/>
          </p:nvCxnSpPr>
          <p:spPr>
            <a:xfrm flipH="1">
              <a:off x="4152275" y="3097013"/>
              <a:ext cx="210458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152275" y="3343179"/>
              <a:ext cx="7254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4229367" y="3343551"/>
                  <a:ext cx="571310"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29367" y="3343551"/>
                  <a:ext cx="571310" cy="415114"/>
                </a:xfrm>
                <a:prstGeom prst="rect">
                  <a:avLst/>
                </a:prstGeom>
                <a:blipFill rotWithShape="0">
                  <a:blip r:embed="rId5"/>
                  <a:stretch>
                    <a:fillRect r="-2127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306459" y="2618925"/>
                  <a:ext cx="973985"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ea typeface="Karla" charset="0"/>
                                <a:cs typeface="Karla" charset="0"/>
                              </a:rPr>
                            </m:ctrlPr>
                          </m:sSubPr>
                          <m:e>
                            <m:r>
                              <a:rPr lang="en-US" i="1" smtClean="0">
                                <a:latin typeface="Cambria Math" charset="0"/>
                                <a:ea typeface="Cambria Math" charset="0"/>
                                <a:cs typeface="Cambria Math" charset="0"/>
                              </a:rPr>
                              <m:t>𝜇</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r>
                          <a:rPr lang="en-US" b="0" i="1" smtClean="0">
                            <a:latin typeface="Cambria Math" charset="0"/>
                            <a:ea typeface="Karla" charset="0"/>
                            <a:cs typeface="Karla" charset="0"/>
                          </a:rPr>
                          <m:t>−0</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306459" y="2618925"/>
                  <a:ext cx="973985" cy="415114"/>
                </a:xfrm>
                <a:prstGeom prst="rect">
                  <a:avLst/>
                </a:prstGeom>
                <a:blipFill rotWithShape="0">
                  <a:blip r:embed="rId6"/>
                  <a:stretch>
                    <a:fillRect b="-8824"/>
                  </a:stretch>
                </a:blipFill>
              </p:spPr>
              <p:txBody>
                <a:bodyPr/>
                <a:lstStyle/>
                <a:p>
                  <a:r>
                    <a:rPr lang="en-US">
                      <a:noFill/>
                    </a:rPr>
                    <a:t> </a:t>
                  </a:r>
                </a:p>
              </p:txBody>
            </p:sp>
          </mc:Fallback>
        </mc:AlternateContent>
      </p:grpSp>
      <p:pic>
        <p:nvPicPr>
          <p:cNvPr id="12" name="Picture 11"/>
          <p:cNvPicPr>
            <a:picLocks noChangeAspect="1"/>
          </p:cNvPicPr>
          <p:nvPr/>
        </p:nvPicPr>
        <p:blipFill>
          <a:blip r:embed="rId7"/>
          <a:stretch>
            <a:fillRect/>
          </a:stretch>
        </p:blipFill>
        <p:spPr>
          <a:xfrm>
            <a:off x="9446913" y="3088348"/>
            <a:ext cx="1849120" cy="100584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11</a:t>
            </a:fld>
            <a:endParaRPr lang="en-US"/>
          </a:p>
        </p:txBody>
      </p:sp>
    </p:spTree>
    <p:extLst>
      <p:ext uri="{BB962C8B-B14F-4D97-AF65-F5344CB8AC3E}">
        <p14:creationId xmlns:p14="http://schemas.microsoft.com/office/powerpoint/2010/main" val="1910348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predictors</a:t>
            </a:r>
          </a:p>
        </p:txBody>
      </p:sp>
      <mc:AlternateContent xmlns:mc="http://schemas.openxmlformats.org/markup-compatibility/2006" xmlns:a14="http://schemas.microsoft.com/office/drawing/2010/main">
        <mc:Choice Requires="a14">
          <p:sp>
            <p:nvSpPr>
              <p:cNvPr id="6" name="TextBox 5"/>
              <p:cNvSpPr txBox="1"/>
              <p:nvPr/>
            </p:nvSpPr>
            <p:spPr>
              <a:xfrm>
                <a:off x="454323" y="1263874"/>
                <a:ext cx="7024650" cy="4635051"/>
              </a:xfrm>
              <a:prstGeom prst="rect">
                <a:avLst/>
              </a:prstGeom>
              <a:noFill/>
            </p:spPr>
            <p:txBody>
              <a:bodyPr wrap="square" rtlCol="0">
                <a:spAutoFit/>
              </a:bodyPr>
              <a:lstStyle/>
              <a:p>
                <a:r>
                  <a:rPr lang="en-US" sz="2200" dirty="0">
                    <a:solidFill>
                      <a:schemeClr val="tx1">
                        <a:lumMod val="75000"/>
                        <a:lumOff val="25000"/>
                      </a:schemeClr>
                    </a:solidFill>
                    <a:latin typeface="Karla" charset="0"/>
                    <a:ea typeface="Karla" charset="0"/>
                    <a:cs typeface="Karla" charset="0"/>
                  </a:rPr>
                  <a:t>And also evaluate how often a particular value of </a:t>
                </a:r>
                <a:r>
                  <a:rPr lang="en-US" sz="2200" i="1" dirty="0">
                    <a:solidFill>
                      <a:schemeClr val="tx1">
                        <a:lumMod val="75000"/>
                        <a:lumOff val="25000"/>
                      </a:schemeClr>
                    </a:solidFill>
                    <a:latin typeface="Karla" charset="0"/>
                    <a:ea typeface="Karla" charset="0"/>
                    <a:cs typeface="Karla" charset="0"/>
                  </a:rPr>
                  <a:t>t</a:t>
                </a:r>
                <a:r>
                  <a:rPr lang="en-US" sz="2200" dirty="0">
                    <a:solidFill>
                      <a:schemeClr val="tx1">
                        <a:lumMod val="75000"/>
                        <a:lumOff val="25000"/>
                      </a:schemeClr>
                    </a:solidFill>
                    <a:latin typeface="Karla" charset="0"/>
                    <a:ea typeface="Karla" charset="0"/>
                    <a:cs typeface="Karla" charset="0"/>
                  </a:rPr>
                  <a:t> can occur by accident (using the shuffled data)?</a:t>
                </a:r>
              </a:p>
              <a:p>
                <a:endParaRPr lang="en-US" sz="2200" dirty="0">
                  <a:solidFill>
                    <a:schemeClr val="tx1">
                      <a:lumMod val="75000"/>
                      <a:lumOff val="25000"/>
                    </a:schemeClr>
                  </a:solidFill>
                  <a:latin typeface="Karla" charset="0"/>
                  <a:ea typeface="Karla" charset="0"/>
                  <a:cs typeface="Karla" charset="0"/>
                </a:endParaRPr>
              </a:p>
              <a:p>
                <a:pPr>
                  <a:spcAft>
                    <a:spcPts val="1200"/>
                  </a:spcAft>
                </a:pPr>
                <a:r>
                  <a:rPr lang="en-US" sz="2200" dirty="0">
                    <a:solidFill>
                      <a:schemeClr val="tx1">
                        <a:lumMod val="75000"/>
                        <a:lumOff val="25000"/>
                      </a:schemeClr>
                    </a:solidFill>
                    <a:latin typeface="Karla" charset="0"/>
                    <a:ea typeface="Karla" charset="0"/>
                    <a:cs typeface="Karla" charset="0"/>
                  </a:rPr>
                  <a:t>We expect that </a:t>
                </a:r>
                <a:r>
                  <a:rPr lang="en-US" sz="2200" i="1" dirty="0">
                    <a:solidFill>
                      <a:schemeClr val="tx1">
                        <a:lumMod val="75000"/>
                        <a:lumOff val="25000"/>
                      </a:schemeClr>
                    </a:solidFill>
                    <a:latin typeface="Karla" charset="0"/>
                    <a:ea typeface="Karla" charset="0"/>
                    <a:cs typeface="Karla" charset="0"/>
                  </a:rPr>
                  <a:t>t </a:t>
                </a:r>
                <a:r>
                  <a:rPr lang="en-US" sz="2200" dirty="0">
                    <a:solidFill>
                      <a:schemeClr val="tx1">
                        <a:lumMod val="75000"/>
                        <a:lumOff val="25000"/>
                      </a:schemeClr>
                    </a:solidFill>
                    <a:latin typeface="Karla" charset="0"/>
                    <a:ea typeface="Karla" charset="0"/>
                    <a:cs typeface="Karla" charset="0"/>
                  </a:rPr>
                  <a:t>will have a </a:t>
                </a:r>
                <a:r>
                  <a:rPr lang="en-US" sz="2200" i="1" dirty="0">
                    <a:solidFill>
                      <a:schemeClr val="tx1">
                        <a:lumMod val="75000"/>
                        <a:lumOff val="25000"/>
                      </a:schemeClr>
                    </a:solidFill>
                    <a:latin typeface="Karla" charset="0"/>
                    <a:ea typeface="Karla" charset="0"/>
                    <a:cs typeface="Karla" charset="0"/>
                  </a:rPr>
                  <a:t>t-distribution with n-2 degrees </a:t>
                </a:r>
                <a:r>
                  <a:rPr lang="en-US" sz="2200" dirty="0">
                    <a:solidFill>
                      <a:schemeClr val="tx1">
                        <a:lumMod val="75000"/>
                        <a:lumOff val="25000"/>
                      </a:schemeClr>
                    </a:solidFill>
                    <a:latin typeface="Karla" charset="0"/>
                    <a:ea typeface="Karla" charset="0"/>
                    <a:cs typeface="Karla" charset="0"/>
                  </a:rPr>
                  <a:t>of freedom. </a:t>
                </a:r>
              </a:p>
              <a:p>
                <a:pPr>
                  <a:spcAft>
                    <a:spcPts val="1200"/>
                  </a:spcAft>
                </a:pPr>
                <a:r>
                  <a:rPr lang="en-US" sz="2200" dirty="0">
                    <a:solidFill>
                      <a:schemeClr val="tx1">
                        <a:lumMod val="75000"/>
                        <a:lumOff val="25000"/>
                      </a:schemeClr>
                    </a:solidFill>
                    <a:latin typeface="Karla" charset="0"/>
                    <a:ea typeface="Karla" charset="0"/>
                    <a:cs typeface="Karla" charset="0"/>
                  </a:rPr>
                  <a:t>To compute the probability of observing any value equal to  </a:t>
                </a:r>
                <a14:m>
                  <m:oMath xmlns:m="http://schemas.openxmlformats.org/officeDocument/2006/math">
                    <m:r>
                      <a:rPr lang="en-US" sz="2200" i="1">
                        <a:solidFill>
                          <a:schemeClr val="tx1">
                            <a:lumMod val="75000"/>
                            <a:lumOff val="25000"/>
                          </a:schemeClr>
                        </a:solidFill>
                        <a:latin typeface="Cambria Math" charset="0"/>
                        <a:ea typeface="Karla" charset="0"/>
                        <a:cs typeface="Karla" charset="0"/>
                      </a:rPr>
                      <m:t>|</m:t>
                    </m:r>
                    <m:r>
                      <a:rPr lang="en-US" sz="2200" i="1">
                        <a:solidFill>
                          <a:schemeClr val="tx1">
                            <a:lumMod val="75000"/>
                            <a:lumOff val="25000"/>
                          </a:schemeClr>
                        </a:solidFill>
                        <a:latin typeface="Cambria Math" charset="0"/>
                        <a:ea typeface="Karla" charset="0"/>
                        <a:cs typeface="Karla" charset="0"/>
                      </a:rPr>
                      <m:t>𝑡</m:t>
                    </m:r>
                    <m:r>
                      <a:rPr lang="en-US" sz="2200" i="1">
                        <a:solidFill>
                          <a:schemeClr val="tx1">
                            <a:lumMod val="75000"/>
                            <a:lumOff val="25000"/>
                          </a:schemeClr>
                        </a:solidFill>
                        <a:latin typeface="Cambria Math" charset="0"/>
                        <a:ea typeface="Karla" charset="0"/>
                        <a:cs typeface="Karla" charset="0"/>
                      </a:rPr>
                      <m:t>|</m:t>
                    </m:r>
                  </m:oMath>
                </a14:m>
                <a:r>
                  <a:rPr lang="en-US" sz="2200" dirty="0">
                    <a:solidFill>
                      <a:schemeClr val="tx1">
                        <a:lumMod val="75000"/>
                        <a:lumOff val="25000"/>
                      </a:schemeClr>
                    </a:solidFill>
                    <a:latin typeface="Karla" charset="0"/>
                    <a:ea typeface="Karla" charset="0"/>
                    <a:cs typeface="Karla" charset="0"/>
                  </a:rPr>
                  <a:t> or larger, assuming  </a:t>
                </a:r>
                <a14:m>
                  <m:oMath xmlns:m="http://schemas.openxmlformats.org/officeDocument/2006/math">
                    <m:sSub>
                      <m:sSubPr>
                        <m:ctrlPr>
                          <a:rPr lang="en-US" sz="2200" i="1">
                            <a:solidFill>
                              <a:schemeClr val="tx1">
                                <a:lumMod val="75000"/>
                                <a:lumOff val="25000"/>
                              </a:schemeClr>
                            </a:solidFill>
                            <a:latin typeface="Cambria Math" charset="0"/>
                            <a:ea typeface="Karla" charset="0"/>
                            <a:cs typeface="Karla" charset="0"/>
                          </a:rPr>
                        </m:ctrlPr>
                      </m:sSubPr>
                      <m:e>
                        <m:acc>
                          <m:accPr>
                            <m:chr m:val="̂"/>
                            <m:ctrlPr>
                              <a:rPr lang="en-US" sz="2200" i="1">
                                <a:solidFill>
                                  <a:schemeClr val="tx1">
                                    <a:lumMod val="75000"/>
                                    <a:lumOff val="25000"/>
                                  </a:schemeClr>
                                </a:solidFill>
                                <a:latin typeface="Cambria Math" charset="0"/>
                                <a:ea typeface="Karla" charset="0"/>
                                <a:cs typeface="Karla" charset="0"/>
                              </a:rPr>
                            </m:ctrlPr>
                          </m:accPr>
                          <m:e>
                            <m:r>
                              <a:rPr lang="en-US" sz="2200" i="1">
                                <a:solidFill>
                                  <a:schemeClr val="tx1">
                                    <a:lumMod val="75000"/>
                                    <a:lumOff val="25000"/>
                                  </a:schemeClr>
                                </a:solidFill>
                                <a:latin typeface="Cambria Math" charset="0"/>
                                <a:ea typeface="Karla" charset="0"/>
                                <a:cs typeface="Karla" charset="0"/>
                              </a:rPr>
                              <m:t>𝛽</m:t>
                            </m:r>
                          </m:e>
                        </m:acc>
                      </m:e>
                      <m:sub>
                        <m:r>
                          <a:rPr lang="en-US" sz="2200" i="1">
                            <a:solidFill>
                              <a:schemeClr val="tx1">
                                <a:lumMod val="75000"/>
                                <a:lumOff val="25000"/>
                              </a:schemeClr>
                            </a:solidFill>
                            <a:latin typeface="Cambria Math" charset="0"/>
                            <a:ea typeface="Karla" charset="0"/>
                            <a:cs typeface="Karla" charset="0"/>
                          </a:rPr>
                          <m:t>1</m:t>
                        </m:r>
                      </m:sub>
                    </m:sSub>
                    <m:r>
                      <a:rPr lang="en-US" sz="2200" i="1">
                        <a:solidFill>
                          <a:schemeClr val="tx1">
                            <a:lumMod val="75000"/>
                            <a:lumOff val="25000"/>
                          </a:schemeClr>
                        </a:solidFill>
                        <a:latin typeface="Cambria Math" charset="0"/>
                        <a:ea typeface="Karla" charset="0"/>
                        <a:cs typeface="Karla" charset="0"/>
                      </a:rPr>
                      <m:t>=0</m:t>
                    </m:r>
                  </m:oMath>
                </a14:m>
                <a:r>
                  <a:rPr lang="en-US" sz="2200" dirty="0">
                    <a:solidFill>
                      <a:schemeClr val="tx1">
                        <a:lumMod val="75000"/>
                        <a:lumOff val="25000"/>
                      </a:schemeClr>
                    </a:solidFill>
                    <a:latin typeface="Karla" charset="0"/>
                    <a:ea typeface="Karla" charset="0"/>
                    <a:cs typeface="Karla" charset="0"/>
                  </a:rPr>
                  <a:t> is easy. We call this probability the </a:t>
                </a:r>
                <a:r>
                  <a:rPr lang="en-US" sz="2200" b="1" dirty="0">
                    <a:solidFill>
                      <a:schemeClr val="tx1">
                        <a:lumMod val="75000"/>
                        <a:lumOff val="25000"/>
                      </a:schemeClr>
                    </a:solidFill>
                    <a:latin typeface="Karla" charset="0"/>
                    <a:ea typeface="Karla" charset="0"/>
                    <a:cs typeface="Karla" charset="0"/>
                  </a:rPr>
                  <a:t>p-value</a:t>
                </a:r>
                <a:r>
                  <a:rPr lang="en-US" sz="2200" dirty="0">
                    <a:solidFill>
                      <a:schemeClr val="tx1">
                        <a:lumMod val="75000"/>
                        <a:lumOff val="25000"/>
                      </a:schemeClr>
                    </a:solidFill>
                    <a:latin typeface="Karla" charset="0"/>
                    <a:ea typeface="Karla" charset="0"/>
                    <a:cs typeface="Karla" charset="0"/>
                  </a:rPr>
                  <a:t>. </a:t>
                </a:r>
              </a:p>
              <a:p>
                <a:pPr lvl="1">
                  <a:spcAft>
                    <a:spcPts val="1200"/>
                  </a:spcAft>
                </a:pPr>
                <a:r>
                  <a:rPr lang="en-US" sz="2200" i="1" dirty="0">
                    <a:solidFill>
                      <a:schemeClr val="tx1">
                        <a:lumMod val="75000"/>
                        <a:lumOff val="25000"/>
                      </a:schemeClr>
                    </a:solidFill>
                    <a:latin typeface="Karla" charset="0"/>
                    <a:ea typeface="Karla" charset="0"/>
                    <a:cs typeface="Karla" charset="0"/>
                  </a:rPr>
                  <a:t>a small p-value indicates that it is unlikely to observe such a substantial association between the predictor and the response due to chance</a:t>
                </a:r>
              </a:p>
              <a:p>
                <a:r>
                  <a:rPr lang="en-US" sz="2200" dirty="0">
                    <a:solidFill>
                      <a:schemeClr val="tx1">
                        <a:lumMod val="75000"/>
                        <a:lumOff val="25000"/>
                      </a:schemeClr>
                    </a:solidFill>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454323" y="1263874"/>
                <a:ext cx="7024650" cy="4635051"/>
              </a:xfrm>
              <a:prstGeom prst="rect">
                <a:avLst/>
              </a:prstGeom>
              <a:blipFill rotWithShape="0">
                <a:blip r:embed="rId3"/>
                <a:stretch>
                  <a:fillRect l="-1128" t="-788"/>
                </a:stretch>
              </a:blipFill>
            </p:spPr>
            <p:txBody>
              <a:bodyPr/>
              <a:lstStyle/>
              <a:p>
                <a:r>
                  <a:rPr lang="en-US">
                    <a:noFill/>
                  </a:rPr>
                  <a:t> </a:t>
                </a:r>
              </a:p>
            </p:txBody>
          </p:sp>
        </mc:Fallback>
      </mc:AlternateContent>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9457" y="1601237"/>
            <a:ext cx="5486400" cy="365760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12</a:t>
            </a:fld>
            <a:endParaRPr lang="en-US"/>
          </a:p>
        </p:txBody>
      </p:sp>
    </p:spTree>
    <p:extLst>
      <p:ext uri="{BB962C8B-B14F-4D97-AF65-F5344CB8AC3E}">
        <p14:creationId xmlns:p14="http://schemas.microsoft.com/office/powerpoint/2010/main" val="2147277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a:solidFill>
                  <a:schemeClr val="bg1"/>
                </a:solidFill>
              </a:rPr>
              <a:t>Hypothesis Testing</a:t>
            </a:r>
            <a:endParaRPr lang="en-US" dirty="0">
              <a:solidFill>
                <a:schemeClr val="bg1"/>
              </a:solidFill>
            </a:endParaRP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2400" dirty="0"/>
                  <a:t>Hypothesis testing is a formal process through which we evaluate the validity of a statistical hypothesis by considering evidence for or against the hypothesis gathered by random sampling of the data. </a:t>
                </a:r>
              </a:p>
              <a:p>
                <a:pPr marL="457200" indent="-457200">
                  <a:buFont typeface="+mj-lt"/>
                  <a:buAutoNum type="arabicPeriod"/>
                </a:pPr>
                <a:r>
                  <a:rPr lang="en-US" sz="2400" dirty="0"/>
                  <a:t>State the hypotheses, typically a </a:t>
                </a:r>
                <a:r>
                  <a:rPr lang="en-US" sz="2400" b="1" dirty="0"/>
                  <a:t>null hypothesis</a:t>
                </a:r>
                <a:r>
                  <a:rPr lang="en-US" sz="2400" dirty="0"/>
                  <a:t>, </a:t>
                </a:r>
                <a14:m>
                  <m:oMath xmlns:m="http://schemas.openxmlformats.org/officeDocument/2006/math">
                    <m:sSub>
                      <m:sSubPr>
                        <m:ctrlPr>
                          <a:rPr lang="en-US" sz="2400" i="1" smtClean="0">
                            <a:latin typeface="Cambria Math" charset="0"/>
                          </a:rPr>
                        </m:ctrlPr>
                      </m:sSubPr>
                      <m:e>
                        <m:r>
                          <a:rPr lang="en-US" sz="2400" b="0" i="1" smtClean="0">
                            <a:latin typeface="Cambria Math" charset="0"/>
                          </a:rPr>
                          <m:t>𝐻</m:t>
                        </m:r>
                      </m:e>
                      <m:sub>
                        <m:r>
                          <a:rPr lang="en-US" sz="2400" b="0" i="1" smtClean="0">
                            <a:latin typeface="Cambria Math" charset="0"/>
                          </a:rPr>
                          <m:t>0</m:t>
                        </m:r>
                      </m:sub>
                    </m:sSub>
                  </m:oMath>
                </a14:m>
                <a:r>
                  <a:rPr lang="en-US" sz="2400" dirty="0"/>
                  <a:t> and an </a:t>
                </a:r>
                <a:r>
                  <a:rPr lang="en-US" sz="2400" b="1" dirty="0"/>
                  <a:t>alternative hypothesis</a:t>
                </a:r>
                <a:r>
                  <a:rPr lang="en-US" sz="2400" dirty="0"/>
                  <a: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b="0" i="1" smtClean="0">
                            <a:latin typeface="Cambria Math" charset="0"/>
                          </a:rPr>
                          <m:t>1</m:t>
                        </m:r>
                      </m:sub>
                    </m:sSub>
                  </m:oMath>
                </a14:m>
                <a:r>
                  <a:rPr lang="en-US" sz="2400" dirty="0"/>
                  <a:t>, that is the negation of the former. </a:t>
                </a:r>
              </a:p>
              <a:p>
                <a:pPr marL="457200" indent="-457200">
                  <a:buFont typeface="+mj-lt"/>
                  <a:buAutoNum type="arabicPeriod"/>
                </a:pPr>
                <a:r>
                  <a:rPr lang="en-US" sz="2400" dirty="0"/>
                  <a:t>Choose a type of analysis, i.e. how to use sample data to evaluate the null hypothesis. Typically this involves choosing a </a:t>
                </a:r>
                <a:r>
                  <a:rPr lang="en-US" sz="2400" b="1" dirty="0"/>
                  <a:t>single test statistic</a:t>
                </a:r>
                <a:r>
                  <a:rPr lang="en-US" sz="2400" dirty="0"/>
                  <a:t>.</a:t>
                </a:r>
              </a:p>
              <a:p>
                <a:pPr marL="457200" indent="-457200">
                  <a:buFont typeface="+mj-lt"/>
                  <a:buAutoNum type="arabicPeriod"/>
                </a:pPr>
                <a:r>
                  <a:rPr lang="en-US" sz="2400" b="1" dirty="0"/>
                  <a:t>Compute </a:t>
                </a:r>
                <a:r>
                  <a:rPr lang="en-US" sz="2400" dirty="0"/>
                  <a:t>the test statistic.</a:t>
                </a:r>
              </a:p>
              <a:p>
                <a:pPr marL="457200" indent="-457200">
                  <a:buFont typeface="+mj-lt"/>
                  <a:buAutoNum type="arabicPeriod"/>
                </a:pPr>
                <a:r>
                  <a:rPr lang="en-US" sz="2400" dirty="0"/>
                  <a:t>Use the value of the test statistic to either </a:t>
                </a:r>
                <a:r>
                  <a:rPr lang="en-US" sz="2400" b="1" dirty="0"/>
                  <a:t>reject</a:t>
                </a:r>
                <a:r>
                  <a:rPr lang="en-US" sz="2400" dirty="0"/>
                  <a:t> or </a:t>
                </a:r>
                <a:r>
                  <a:rPr lang="en-US" sz="2400" b="1" dirty="0"/>
                  <a:t>not reject</a:t>
                </a:r>
                <a:r>
                  <a:rPr lang="en-US" sz="2400" dirty="0"/>
                  <a:t> the null hypothesis.</a:t>
                </a: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3415" y="1058824"/>
                <a:ext cx="10327008" cy="5012192"/>
              </a:xfrm>
              <a:blipFill rotWithShape="0">
                <a:blip r:embed="rId2"/>
                <a:stretch>
                  <a:fillRect l="-945" t="-973" r="-1594"/>
                </a:stretch>
              </a:blipFill>
              <a:effectLst/>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1B7CCDB-6D39-0547-B7B3-C80E39D6513A}" type="slidenum">
              <a:rPr lang="en-US" smtClean="0"/>
              <a:t>13</a:t>
            </a:fld>
            <a:endParaRPr lang="en-US"/>
          </a:p>
        </p:txBody>
      </p:sp>
    </p:spTree>
    <p:extLst>
      <p:ext uri="{BB962C8B-B14F-4D97-AF65-F5344CB8AC3E}">
        <p14:creationId xmlns:p14="http://schemas.microsoft.com/office/powerpoint/2010/main" val="459683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mc:AlternateContent xmlns:mc="http://schemas.openxmlformats.org/markup-compatibility/2006" xmlns:a14="http://schemas.microsoft.com/office/drawing/2010/main">
        <mc:Choice Requires="a14">
          <p:sp>
            <p:nvSpPr>
              <p:cNvPr id="6" name="TextBox 5"/>
              <p:cNvSpPr txBox="1"/>
              <p:nvPr/>
            </p:nvSpPr>
            <p:spPr>
              <a:xfrm>
                <a:off x="812074" y="983807"/>
                <a:ext cx="10567852" cy="5426101"/>
              </a:xfrm>
              <a:prstGeom prst="rect">
                <a:avLst/>
              </a:prstGeom>
              <a:noFill/>
            </p:spPr>
            <p:txBody>
              <a:bodyPr wrap="square" rtlCol="0">
                <a:spAutoFit/>
              </a:bodyPr>
              <a:lstStyle/>
              <a:p>
                <a:pPr>
                  <a:spcAft>
                    <a:spcPts val="1200"/>
                  </a:spcAft>
                </a:pPr>
                <a:r>
                  <a:rPr lang="en-US" sz="2400" b="1" dirty="0">
                    <a:solidFill>
                      <a:schemeClr val="tx1">
                        <a:lumMod val="75000"/>
                        <a:lumOff val="25000"/>
                      </a:schemeClr>
                    </a:solidFill>
                    <a:latin typeface="Karla" charset="0"/>
                    <a:ea typeface="Karla" charset="0"/>
                    <a:cs typeface="Karla" charset="0"/>
                  </a:rPr>
                  <a:t>1. State Hypothesis:</a:t>
                </a:r>
              </a:p>
              <a:p>
                <a:pPr lvl="1">
                  <a:spcAft>
                    <a:spcPts val="1200"/>
                  </a:spcAft>
                </a:pPr>
                <a:r>
                  <a:rPr lang="en-US" sz="2400" b="1" dirty="0">
                    <a:solidFill>
                      <a:srgbClr val="C00000"/>
                    </a:solidFill>
                    <a:latin typeface="Karla" charset="0"/>
                    <a:ea typeface="Karla" charset="0"/>
                    <a:cs typeface="Karla" charset="0"/>
                  </a:rPr>
                  <a:t>Null hypothesis:  </a:t>
                </a:r>
              </a:p>
              <a:p>
                <a:pPr lvl="1">
                  <a:spcAft>
                    <a:spcPts val="1200"/>
                  </a:spcAft>
                </a:pP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0</m:t>
                        </m:r>
                      </m:sub>
                    </m:sSub>
                  </m:oMath>
                </a14:m>
                <a:r>
                  <a:rPr lang="en-US" sz="2400" dirty="0">
                    <a:solidFill>
                      <a:schemeClr val="tx1">
                        <a:lumMod val="75000"/>
                        <a:lumOff val="25000"/>
                      </a:schemeClr>
                    </a:solidFill>
                    <a:latin typeface="Karla" charset="0"/>
                    <a:ea typeface="Karla" charset="0"/>
                    <a:cs typeface="Karla" charset="0"/>
                  </a:rPr>
                  <a:t>: There is no relation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lvl="1">
                  <a:spcAft>
                    <a:spcPts val="1200"/>
                  </a:spcAft>
                </a:pPr>
                <a:r>
                  <a:rPr lang="en-US" sz="2400" b="1" dirty="0">
                    <a:solidFill>
                      <a:srgbClr val="C00000"/>
                    </a:solidFill>
                    <a:latin typeface="Karla" charset="0"/>
                    <a:ea typeface="Karla" charset="0"/>
                    <a:cs typeface="Karla" charset="0"/>
                  </a:rPr>
                  <a:t>The alternative:</a:t>
                </a:r>
              </a:p>
              <a:p>
                <a:pPr lvl="1">
                  <a:spcAft>
                    <a:spcPts val="1200"/>
                  </a:spcAft>
                </a:pP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ea typeface="Karla" charset="0"/>
                    <a:cs typeface="Karla" charset="0"/>
                  </a:rPr>
                  <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𝑎</m:t>
                        </m:r>
                      </m:sub>
                    </m:sSub>
                  </m:oMath>
                </a14:m>
                <a:r>
                  <a:rPr lang="en-US" sz="2400" dirty="0">
                    <a:solidFill>
                      <a:schemeClr val="tx1">
                        <a:lumMod val="75000"/>
                        <a:lumOff val="25000"/>
                      </a:schemeClr>
                    </a:solidFill>
                    <a:latin typeface="Karla" charset="0"/>
                    <a:ea typeface="Karla" charset="0"/>
                    <a:cs typeface="Karla" charset="0"/>
                  </a:rPr>
                  <a:t>: There is some relation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a:solidFill>
                      <a:schemeClr val="tx1">
                        <a:lumMod val="75000"/>
                        <a:lumOff val="25000"/>
                      </a:schemeClr>
                    </a:solidFill>
                    <a:latin typeface="Karla" charset="0"/>
                    <a:ea typeface="Karla" charset="0"/>
                    <a:cs typeface="Karla" charset="0"/>
                  </a:rPr>
                  <a:t>2:  </a:t>
                </a:r>
                <a:r>
                  <a:rPr lang="en-US" sz="2400" b="1" dirty="0">
                    <a:solidFill>
                      <a:schemeClr val="tx1">
                        <a:lumMod val="75000"/>
                        <a:lumOff val="25000"/>
                      </a:schemeClr>
                    </a:solidFill>
                    <a:latin typeface="Karla" charset="0"/>
                    <a:ea typeface="Karla" charset="0"/>
                    <a:cs typeface="Karla" charset="0"/>
                  </a:rPr>
                  <a:t>Choose test statistics</a:t>
                </a:r>
              </a:p>
              <a:p>
                <a:pPr marL="457200">
                  <a:spcAft>
                    <a:spcPts val="1200"/>
                  </a:spcAft>
                </a:pPr>
                <a:r>
                  <a:rPr lang="en-US" sz="2400" dirty="0">
                    <a:solidFill>
                      <a:schemeClr val="tx1">
                        <a:lumMod val="75000"/>
                        <a:lumOff val="25000"/>
                      </a:schemeClr>
                    </a:solidFill>
                    <a:latin typeface="Karla" charset="0"/>
                    <a:ea typeface="Karla" charset="0"/>
                    <a:cs typeface="Karla" charset="0"/>
                  </a:rPr>
                  <a:t>To test the null hypothesis, we need to determine whether, our estimate for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Karla" charset="0"/>
                            <a:cs typeface="Karla" charset="0"/>
                          </a:rPr>
                          <m:t>1</m:t>
                        </m:r>
                      </m:sub>
                    </m:sSub>
                  </m:oMath>
                </a14:m>
                <a:r>
                  <a:rPr lang="en-US" sz="2400" dirty="0">
                    <a:solidFill>
                      <a:schemeClr val="tx1">
                        <a:lumMod val="75000"/>
                        <a:lumOff val="25000"/>
                      </a:schemeClr>
                    </a:solidFill>
                    <a:latin typeface="Karla" charset="0"/>
                    <a:ea typeface="Karla" charset="0"/>
                    <a:cs typeface="Karla" charset="0"/>
                  </a:rPr>
                  <a:t>, is sufficiently far from zero that we can be confident that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oMath>
                </a14:m>
                <a:r>
                  <a:rPr lang="en-US" sz="2400" dirty="0">
                    <a:solidFill>
                      <a:schemeClr val="tx1">
                        <a:lumMod val="75000"/>
                        <a:lumOff val="25000"/>
                      </a:schemeClr>
                    </a:solidFill>
                    <a:latin typeface="Karla" charset="0"/>
                    <a:ea typeface="Karla" charset="0"/>
                    <a:cs typeface="Karla" charset="0"/>
                  </a:rPr>
                  <a:t> is non-zero. We use the following test statistic: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12074" y="983807"/>
                <a:ext cx="10567852" cy="5426101"/>
              </a:xfrm>
              <a:prstGeom prst="rect">
                <a:avLst/>
              </a:prstGeom>
              <a:blipFill rotWithShape="0">
                <a:blip r:embed="rId3"/>
                <a:stretch>
                  <a:fillRect l="-865" t="-899"/>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925310" y="5404068"/>
            <a:ext cx="1849120" cy="100584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spTree>
    <p:extLst>
      <p:ext uri="{BB962C8B-B14F-4D97-AF65-F5344CB8AC3E}">
        <p14:creationId xmlns:p14="http://schemas.microsoft.com/office/powerpoint/2010/main" val="1405452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mc:AlternateContent xmlns:mc="http://schemas.openxmlformats.org/markup-compatibility/2006" xmlns:a14="http://schemas.microsoft.com/office/drawing/2010/main">
        <mc:Choice Requires="a14">
          <p:sp>
            <p:nvSpPr>
              <p:cNvPr id="6" name="TextBox 5"/>
              <p:cNvSpPr txBox="1"/>
              <p:nvPr/>
            </p:nvSpPr>
            <p:spPr>
              <a:xfrm>
                <a:off x="812074" y="1308046"/>
                <a:ext cx="10567852" cy="4748992"/>
              </a:xfrm>
              <a:prstGeom prst="rect">
                <a:avLst/>
              </a:prstGeom>
              <a:noFill/>
            </p:spPr>
            <p:txBody>
              <a:bodyPr wrap="square" rtlCol="0">
                <a:spAutoFit/>
              </a:bodyPr>
              <a:lstStyle/>
              <a:p>
                <a:pPr>
                  <a:spcAft>
                    <a:spcPts val="1200"/>
                  </a:spcAft>
                </a:pPr>
                <a:r>
                  <a:rPr lang="en-US" sz="2400" dirty="0">
                    <a:solidFill>
                      <a:schemeClr val="tx1">
                        <a:lumMod val="75000"/>
                        <a:lumOff val="25000"/>
                      </a:schemeClr>
                    </a:solidFill>
                    <a:latin typeface="Karla" charset="0"/>
                    <a:ea typeface="Karla" charset="0"/>
                    <a:cs typeface="Karla" charset="0"/>
                  </a:rPr>
                  <a:t>3. </a:t>
                </a:r>
                <a:r>
                  <a:rPr lang="en-US" sz="2400" b="1" dirty="0">
                    <a:solidFill>
                      <a:schemeClr val="tx1">
                        <a:lumMod val="75000"/>
                        <a:lumOff val="25000"/>
                      </a:schemeClr>
                    </a:solidFill>
                    <a:latin typeface="Karla" charset="0"/>
                    <a:ea typeface="Karla" charset="0"/>
                    <a:cs typeface="Karla" charset="0"/>
                  </a:rPr>
                  <a:t>Compute the statistics </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a:solidFill>
                      <a:schemeClr val="tx1">
                        <a:lumMod val="75000"/>
                        <a:lumOff val="25000"/>
                      </a:schemeClr>
                    </a:solidFill>
                    <a:latin typeface="Karla" charset="0"/>
                    <a:ea typeface="Karla" charset="0"/>
                    <a:cs typeface="Karla" charset="0"/>
                  </a:rPr>
                  <a:t>	Using the estimated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r>
                          <a:rPr lang="en-US" sz="2400" b="0" i="1" smtClean="0">
                            <a:solidFill>
                              <a:schemeClr val="tx1">
                                <a:lumMod val="75000"/>
                                <a:lumOff val="25000"/>
                              </a:schemeClr>
                            </a:solidFill>
                            <a:latin typeface="Cambria Math" charset="0"/>
                            <a:ea typeface="Cambria Math" charset="0"/>
                            <a:cs typeface="Cambria Math" charset="0"/>
                          </a:rPr>
                          <m:t>, </m:t>
                        </m:r>
                        <m:r>
                          <a:rPr lang="en-US" sz="2400" b="0" i="1" smtClean="0">
                            <a:solidFill>
                              <a:schemeClr val="tx1">
                                <a:lumMod val="75000"/>
                                <a:lumOff val="25000"/>
                              </a:schemeClr>
                            </a:solidFill>
                            <a:latin typeface="Cambria Math" charset="0"/>
                            <a:ea typeface="Cambria Math" charset="0"/>
                            <a:cs typeface="Cambria Math" charset="0"/>
                          </a:rPr>
                          <m:t>𝑆𝐸</m:t>
                        </m:r>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𝛽</m:t>
                        </m:r>
                        <m:r>
                          <a:rPr lang="en-US" sz="2400" b="0" i="1" smtClean="0">
                            <a:solidFill>
                              <a:schemeClr val="tx1">
                                <a:lumMod val="75000"/>
                                <a:lumOff val="25000"/>
                              </a:schemeClr>
                            </a:solidFill>
                            <a:latin typeface="Cambria Math" charset="0"/>
                            <a:ea typeface="Cambria Math" charset="0"/>
                            <a:cs typeface="Cambria Math" charset="0"/>
                          </a:rPr>
                          <m:t>)</m:t>
                        </m:r>
                      </m:e>
                      <m:sub/>
                    </m:sSub>
                  </m:oMath>
                </a14:m>
                <a:r>
                  <a:rPr lang="en-US" sz="2400" dirty="0">
                    <a:solidFill>
                      <a:schemeClr val="tx1">
                        <a:lumMod val="75000"/>
                        <a:lumOff val="25000"/>
                      </a:schemeClr>
                    </a:solidFill>
                    <a:latin typeface="Karla" charset="0"/>
                    <a:ea typeface="Karla" charset="0"/>
                    <a:cs typeface="Karla" charset="0"/>
                  </a:rPr>
                  <a:t>we calculate the t-statistic.</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4. </a:t>
                </a:r>
                <a:r>
                  <a:rPr lang="en-US" sz="2400" b="1" dirty="0">
                    <a:solidFill>
                      <a:schemeClr val="tx1">
                        <a:lumMod val="75000"/>
                        <a:lumOff val="25000"/>
                      </a:schemeClr>
                    </a:solidFill>
                    <a:latin typeface="Karla" charset="0"/>
                    <a:ea typeface="Karla" charset="0"/>
                    <a:cs typeface="Karla" charset="0"/>
                  </a:rPr>
                  <a:t>Reject or not reject the hypothesis:  </a:t>
                </a:r>
              </a:p>
              <a:p>
                <a:pPr>
                  <a:spcAft>
                    <a:spcPts val="1200"/>
                  </a:spcAft>
                </a:pPr>
                <a:r>
                  <a:rPr lang="en-US" sz="2400" dirty="0">
                    <a:solidFill>
                      <a:schemeClr val="tx1">
                        <a:lumMod val="75000"/>
                        <a:lumOff val="25000"/>
                      </a:schemeClr>
                    </a:solidFill>
                    <a:latin typeface="Karla" charset="0"/>
                    <a:ea typeface="Karla" charset="0"/>
                    <a:cs typeface="Karla" charset="0"/>
                  </a:rPr>
                  <a:t>If there is really no relationship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 then we expect that will have a </a:t>
                </a:r>
                <a:r>
                  <a:rPr lang="en-US" sz="2400" i="1" dirty="0">
                    <a:solidFill>
                      <a:schemeClr val="tx1">
                        <a:lumMod val="75000"/>
                        <a:lumOff val="25000"/>
                      </a:schemeClr>
                    </a:solidFill>
                    <a:latin typeface="Karla" charset="0"/>
                    <a:ea typeface="Karla" charset="0"/>
                    <a:cs typeface="Karla" charset="0"/>
                  </a:rPr>
                  <a:t>t-distribution with n-2 degrees </a:t>
                </a:r>
                <a:r>
                  <a:rPr lang="en-US" sz="2400" dirty="0">
                    <a:solidFill>
                      <a:schemeClr val="tx1">
                        <a:lumMod val="75000"/>
                        <a:lumOff val="25000"/>
                      </a:schemeClr>
                    </a:solidFill>
                    <a:latin typeface="Karla" charset="0"/>
                    <a:ea typeface="Karla" charset="0"/>
                    <a:cs typeface="Karla" charset="0"/>
                  </a:rPr>
                  <a:t>of freedom. </a:t>
                </a:r>
              </a:p>
              <a:p>
                <a:pPr>
                  <a:spcAft>
                    <a:spcPts val="1200"/>
                  </a:spcAft>
                </a:pPr>
                <a:r>
                  <a:rPr lang="en-US" sz="2400" dirty="0">
                    <a:solidFill>
                      <a:schemeClr val="tx1">
                        <a:lumMod val="75000"/>
                        <a:lumOff val="25000"/>
                      </a:schemeClr>
                    </a:solidFill>
                    <a:latin typeface="Karla" charset="0"/>
                    <a:ea typeface="Karla" charset="0"/>
                    <a:cs typeface="Karla" charset="0"/>
                  </a:rPr>
                  <a:t>To compute the probability of observing any value equal to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𝑡</m:t>
                    </m:r>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or larger, assuming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=0</m:t>
                    </m:r>
                  </m:oMath>
                </a14:m>
                <a:r>
                  <a:rPr lang="en-US" sz="2400" dirty="0">
                    <a:solidFill>
                      <a:schemeClr val="tx1">
                        <a:lumMod val="75000"/>
                        <a:lumOff val="25000"/>
                      </a:schemeClr>
                    </a:solidFill>
                    <a:latin typeface="Karla" charset="0"/>
                    <a:ea typeface="Karla" charset="0"/>
                    <a:cs typeface="Karla" charset="0"/>
                  </a:rPr>
                  <a:t> is easy. We call this probability the p-value. </a:t>
                </a:r>
              </a:p>
              <a:p>
                <a:pPr lvl="1">
                  <a:spcAft>
                    <a:spcPts val="1200"/>
                  </a:spcAft>
                </a:pPr>
                <a:r>
                  <a:rPr lang="en-US" sz="2400" i="1" dirty="0">
                    <a:solidFill>
                      <a:schemeClr val="tx1">
                        <a:lumMod val="75000"/>
                        <a:lumOff val="25000"/>
                      </a:schemeClr>
                    </a:solidFill>
                    <a:latin typeface="Karla" charset="0"/>
                    <a:ea typeface="Karla" charset="0"/>
                    <a:cs typeface="Karla" charset="0"/>
                  </a:rPr>
                  <a:t>a small p-value indicates that it is unlikely to observe such a substantial association between the predictor and the response due to chance</a:t>
                </a:r>
              </a:p>
            </p:txBody>
          </p:sp>
        </mc:Choice>
        <mc:Fallback xmlns="">
          <p:sp>
            <p:nvSpPr>
              <p:cNvPr id="6" name="TextBox 5"/>
              <p:cNvSpPr txBox="1">
                <a:spLocks noRot="1" noChangeAspect="1" noMove="1" noResize="1" noEditPoints="1" noAdjustHandles="1" noChangeArrowheads="1" noChangeShapeType="1" noTextEdit="1"/>
              </p:cNvSpPr>
              <p:nvPr/>
            </p:nvSpPr>
            <p:spPr>
              <a:xfrm>
                <a:off x="812074" y="1308046"/>
                <a:ext cx="10567852" cy="4748992"/>
              </a:xfrm>
              <a:prstGeom prst="rect">
                <a:avLst/>
              </a:prstGeom>
              <a:blipFill rotWithShape="0">
                <a:blip r:embed="rId3"/>
                <a:stretch>
                  <a:fillRect l="-865" t="-1027" b="-20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81B7CCDB-6D39-0547-B7B3-C80E39D6513A}" type="slidenum">
              <a:rPr lang="en-US" smtClean="0"/>
              <a:t>15</a:t>
            </a:fld>
            <a:endParaRPr lang="en-US"/>
          </a:p>
        </p:txBody>
      </p:sp>
    </p:spTree>
    <p:extLst>
      <p:ext uri="{BB962C8B-B14F-4D97-AF65-F5344CB8AC3E}">
        <p14:creationId xmlns:p14="http://schemas.microsoft.com/office/powerpoint/2010/main" val="1198217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p:sp>
        <p:nvSpPr>
          <p:cNvPr id="6" name="TextBox 5"/>
          <p:cNvSpPr txBox="1"/>
          <p:nvPr/>
        </p:nvSpPr>
        <p:spPr>
          <a:xfrm>
            <a:off x="812074" y="1308046"/>
            <a:ext cx="10567852" cy="984885"/>
          </a:xfrm>
          <a:prstGeom prst="rect">
            <a:avLst/>
          </a:prstGeom>
          <a:noFill/>
        </p:spPr>
        <p:txBody>
          <a:bodyPr wrap="square" rtlCol="0">
            <a:spAutoFit/>
          </a:bodyPr>
          <a:lstStyle/>
          <a:p>
            <a:pPr>
              <a:spcAft>
                <a:spcPts val="1200"/>
              </a:spcAft>
            </a:pPr>
            <a:r>
              <a:rPr lang="en-US" sz="2400" dirty="0">
                <a:solidFill>
                  <a:schemeClr val="tx1">
                    <a:lumMod val="75000"/>
                    <a:lumOff val="25000"/>
                  </a:schemeClr>
                </a:solidFill>
                <a:latin typeface="Karla" charset="0"/>
                <a:ea typeface="Karla" charset="0"/>
                <a:cs typeface="Karla" charset="0"/>
              </a:rPr>
              <a:t>P-values for all three predictors </a:t>
            </a:r>
            <a:r>
              <a:rPr lang="en-US" sz="2400">
                <a:solidFill>
                  <a:schemeClr val="tx1">
                    <a:lumMod val="75000"/>
                    <a:lumOff val="25000"/>
                  </a:schemeClr>
                </a:solidFill>
                <a:latin typeface="Karla" charset="0"/>
                <a:ea typeface="Karla" charset="0"/>
                <a:cs typeface="Karla" charset="0"/>
              </a:rPr>
              <a:t>done independently</a:t>
            </a:r>
          </a:p>
          <a:p>
            <a:pPr>
              <a:spcAft>
                <a:spcPts val="1200"/>
              </a:spcAft>
            </a:pPr>
            <a:r>
              <a:rPr lang="en-US" sz="240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xmlns="" val="20000"/>
                        </a:ext>
                      </a:extLst>
                    </a:gridCol>
                    <a:gridCol w="2709333">
                      <a:extLst>
                        <a:ext uri="{9D8B030D-6E8A-4147-A177-3AD203B41FA5}">
                          <a16:colId xmlns:a16="http://schemas.microsoft.com/office/drawing/2014/main" xmlns="" val="20001"/>
                        </a:ext>
                      </a:extLst>
                    </a:gridCol>
                    <a:gridCol w="2709333">
                      <a:extLst>
                        <a:ext uri="{9D8B030D-6E8A-4147-A177-3AD203B41FA5}">
                          <a16:colId xmlns:a16="http://schemas.microsoft.com/office/drawing/2014/main" xmlns="" val="20002"/>
                        </a:ext>
                      </a:extLst>
                    </a:gridCol>
                  </a:tblGrid>
                  <a:tr h="37084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xmlns="" val="10000"/>
                      </a:ext>
                    </a:extLst>
                  </a:tr>
                  <a:tr h="370840">
                    <a:tc>
                      <a:txBody>
                        <a:bodyPr/>
                        <a:lstStyle/>
                        <a:p>
                          <a:r>
                            <a:rPr lang="en-US" dirty="0"/>
                            <a:t>Analytic Formula</a:t>
                          </a:r>
                        </a:p>
                      </a:txBody>
                      <a:tcPr/>
                    </a:tc>
                    <a:tc>
                      <a:txBody>
                        <a:bodyPr/>
                        <a:lstStyle/>
                        <a:p>
                          <a:pPr algn="ctr"/>
                          <a:r>
                            <a:rPr lang="nb-NO" dirty="0"/>
                            <a:t>0.353</a:t>
                          </a:r>
                          <a:endParaRPr lang="en-US" dirty="0"/>
                        </a:p>
                      </a:txBody>
                      <a:tcPr/>
                    </a:tc>
                    <a:tc>
                      <a:txBody>
                        <a:bodyPr/>
                        <a:lstStyle/>
                        <a:p>
                          <a:pPr algn="ctr"/>
                          <a:r>
                            <a:rPr lang="nb-NO" dirty="0"/>
                            <a:t>0.0023</a:t>
                          </a:r>
                          <a:endParaRPr lang="en-US" dirty="0"/>
                        </a:p>
                      </a:txBody>
                      <a:tcPr/>
                    </a:tc>
                    <a:extLst>
                      <a:ext uri="{0D108BD9-81ED-4DB2-BD59-A6C34878D82A}">
                        <a16:rowId xmlns:a16="http://schemas.microsoft.com/office/drawing/2014/main" xmlns="" val="10001"/>
                      </a:ext>
                    </a:extLst>
                  </a:tr>
                  <a:tr h="337473">
                    <a:tc>
                      <a:txBody>
                        <a:bodyPr/>
                        <a:lstStyle/>
                        <a:p>
                          <a:r>
                            <a:rPr lang="en-US" dirty="0"/>
                            <a:t>Bootstrap</a:t>
                          </a:r>
                        </a:p>
                      </a:txBody>
                      <a:tcPr/>
                    </a:tc>
                    <a:tc>
                      <a:txBody>
                        <a:bodyPr/>
                        <a:lstStyle/>
                        <a:p>
                          <a:pPr algn="ctr"/>
                          <a:r>
                            <a:rPr lang="nb-NO" dirty="0"/>
                            <a:t>0.328</a:t>
                          </a:r>
                          <a:endParaRPr lang="en-US" dirty="0"/>
                        </a:p>
                      </a:txBody>
                      <a:tcPr/>
                    </a:tc>
                    <a:tc>
                      <a:txBody>
                        <a:bodyPr/>
                        <a:lstStyle/>
                        <a:p>
                          <a:pPr algn="ctr"/>
                          <a:r>
                            <a:rPr lang="nb-NO" dirty="0"/>
                            <a:t>0.0028</a:t>
                          </a:r>
                          <a:endParaRPr lang="en-US" dirty="0"/>
                        </a:p>
                      </a:txBody>
                      <a:tcPr/>
                    </a:tc>
                    <a:extLst>
                      <a:ext uri="{0D108BD9-81ED-4DB2-BD59-A6C34878D82A}">
                        <a16:rowId xmlns:a16="http://schemas.microsoft.com/office/drawing/2014/main" xmlns="" val="10002"/>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621394814"/>
                  </p:ext>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100901" b="-207576"/>
                          </a:stretch>
                        </a:blipFill>
                      </a:tcPr>
                    </a:tc>
                    <a:tc>
                      <a:txBody>
                        <a:bodyPr/>
                        <a:lstStyle/>
                        <a:p>
                          <a:endParaRPr lang="en-US"/>
                        </a:p>
                      </a:txBody>
                      <a:tcPr>
                        <a:blipFill rotWithShape="0">
                          <a:blip r:embed="rId3"/>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xmlns="" val="20000"/>
                        </a:ext>
                      </a:extLst>
                    </a:gridCol>
                    <a:gridCol w="2709333">
                      <a:extLst>
                        <a:ext uri="{9D8B030D-6E8A-4147-A177-3AD203B41FA5}">
                          <a16:colId xmlns:a16="http://schemas.microsoft.com/office/drawing/2014/main" xmlns="" val="20001"/>
                        </a:ext>
                      </a:extLst>
                    </a:gridCol>
                    <a:gridCol w="2709333">
                      <a:extLst>
                        <a:ext uri="{9D8B030D-6E8A-4147-A177-3AD203B41FA5}">
                          <a16:colId xmlns:a16="http://schemas.microsoft.com/office/drawing/2014/main" xmlns="" val="20002"/>
                        </a:ext>
                      </a:extLst>
                    </a:gridCol>
                  </a:tblGrid>
                  <a:tr h="37084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xmlns="" val="10000"/>
                      </a:ext>
                    </a:extLst>
                  </a:tr>
                  <a:tr h="370840">
                    <a:tc>
                      <a:txBody>
                        <a:bodyPr/>
                        <a:lstStyle/>
                        <a:p>
                          <a:r>
                            <a:rPr lang="en-US" dirty="0"/>
                            <a:t>Analytic Formula</a:t>
                          </a:r>
                        </a:p>
                      </a:txBody>
                      <a:tcPr/>
                    </a:tc>
                    <a:tc>
                      <a:txBody>
                        <a:bodyPr/>
                        <a:lstStyle/>
                        <a:p>
                          <a:pPr algn="ctr"/>
                          <a:r>
                            <a:rPr lang="nb-NO" dirty="0"/>
                            <a:t>0.353</a:t>
                          </a:r>
                          <a:endParaRPr lang="en-US" dirty="0"/>
                        </a:p>
                      </a:txBody>
                      <a:tcPr/>
                    </a:tc>
                    <a:tc>
                      <a:txBody>
                        <a:bodyPr/>
                        <a:lstStyle/>
                        <a:p>
                          <a:pPr algn="ctr"/>
                          <a:r>
                            <a:rPr lang="nb-NO" dirty="0"/>
                            <a:t>0.0023</a:t>
                          </a:r>
                          <a:endParaRPr lang="en-US" dirty="0"/>
                        </a:p>
                      </a:txBody>
                      <a:tcPr/>
                    </a:tc>
                    <a:extLst>
                      <a:ext uri="{0D108BD9-81ED-4DB2-BD59-A6C34878D82A}">
                        <a16:rowId xmlns:a16="http://schemas.microsoft.com/office/drawing/2014/main" xmlns="" val="10001"/>
                      </a:ext>
                    </a:extLst>
                  </a:tr>
                  <a:tr h="337473">
                    <a:tc>
                      <a:txBody>
                        <a:bodyPr/>
                        <a:lstStyle/>
                        <a:p>
                          <a:r>
                            <a:rPr lang="en-US" dirty="0"/>
                            <a:t>Bootstrap</a:t>
                          </a:r>
                        </a:p>
                      </a:txBody>
                      <a:tcPr/>
                    </a:tc>
                    <a:tc>
                      <a:txBody>
                        <a:bodyPr/>
                        <a:lstStyle/>
                        <a:p>
                          <a:pPr algn="ctr"/>
                          <a:r>
                            <a:rPr lang="nb-NO" dirty="0"/>
                            <a:t>0.328</a:t>
                          </a:r>
                          <a:endParaRPr lang="en-US" dirty="0"/>
                        </a:p>
                      </a:txBody>
                      <a:tcPr/>
                    </a:tc>
                    <a:tc>
                      <a:txBody>
                        <a:bodyPr/>
                        <a:lstStyle/>
                        <a:p>
                          <a:pPr algn="ctr"/>
                          <a:r>
                            <a:rPr lang="nb-NO" dirty="0"/>
                            <a:t>0.0028</a:t>
                          </a:r>
                          <a:endParaRPr lang="en-US" dirty="0"/>
                        </a:p>
                      </a:txBody>
                      <a:tcPr/>
                    </a:tc>
                    <a:extLst>
                      <a:ext uri="{0D108BD9-81ED-4DB2-BD59-A6C34878D82A}">
                        <a16:rowId xmlns:a16="http://schemas.microsoft.com/office/drawing/2014/main" xmlns="" val="10002"/>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630805925"/>
                  </p:ext>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100901" b="-207576"/>
                          </a:stretch>
                        </a:blipFill>
                      </a:tcPr>
                    </a:tc>
                    <a:tc>
                      <a:txBody>
                        <a:bodyPr/>
                        <a:lstStyle/>
                        <a:p>
                          <a:endParaRPr lang="en-US"/>
                        </a:p>
                      </a:txBody>
                      <a:tcPr>
                        <a:blipFill rotWithShape="0">
                          <a:blip r:embed="rId4"/>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xmlns="" val="20000"/>
                        </a:ext>
                      </a:extLst>
                    </a:gridCol>
                    <a:gridCol w="2709333">
                      <a:extLst>
                        <a:ext uri="{9D8B030D-6E8A-4147-A177-3AD203B41FA5}">
                          <a16:colId xmlns:a16="http://schemas.microsoft.com/office/drawing/2014/main" xmlns="" val="20001"/>
                        </a:ext>
                      </a:extLst>
                    </a:gridCol>
                    <a:gridCol w="2709333">
                      <a:extLst>
                        <a:ext uri="{9D8B030D-6E8A-4147-A177-3AD203B41FA5}">
                          <a16:colId xmlns:a16="http://schemas.microsoft.com/office/drawing/2014/main" xmlns="" val="20002"/>
                        </a:ext>
                      </a:extLst>
                    </a:gridCol>
                  </a:tblGrid>
                  <a:tr h="37084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xmlns="" val="10000"/>
                      </a:ext>
                    </a:extLst>
                  </a:tr>
                  <a:tr h="370840">
                    <a:tc>
                      <a:txBody>
                        <a:bodyPr/>
                        <a:lstStyle/>
                        <a:p>
                          <a:r>
                            <a:rPr lang="en-US" dirty="0"/>
                            <a:t>Analytic Formula</a:t>
                          </a:r>
                        </a:p>
                      </a:txBody>
                      <a:tcPr/>
                    </a:tc>
                    <a:tc>
                      <a:txBody>
                        <a:bodyPr/>
                        <a:lstStyle/>
                        <a:p>
                          <a:pPr algn="ctr"/>
                          <a:r>
                            <a:rPr lang="nb-NO" dirty="0"/>
                            <a:t>0.353</a:t>
                          </a:r>
                          <a:endParaRPr lang="en-US" dirty="0"/>
                        </a:p>
                      </a:txBody>
                      <a:tcPr/>
                    </a:tc>
                    <a:tc>
                      <a:txBody>
                        <a:bodyPr/>
                        <a:lstStyle/>
                        <a:p>
                          <a:pPr algn="ctr"/>
                          <a:r>
                            <a:rPr lang="nb-NO" dirty="0"/>
                            <a:t>0.0023</a:t>
                          </a:r>
                          <a:endParaRPr lang="en-US" dirty="0"/>
                        </a:p>
                      </a:txBody>
                      <a:tcPr/>
                    </a:tc>
                    <a:extLst>
                      <a:ext uri="{0D108BD9-81ED-4DB2-BD59-A6C34878D82A}">
                        <a16:rowId xmlns:a16="http://schemas.microsoft.com/office/drawing/2014/main" xmlns="" val="10001"/>
                      </a:ext>
                    </a:extLst>
                  </a:tr>
                  <a:tr h="337473">
                    <a:tc>
                      <a:txBody>
                        <a:bodyPr/>
                        <a:lstStyle/>
                        <a:p>
                          <a:r>
                            <a:rPr lang="en-US" dirty="0"/>
                            <a:t>Bootstrap</a:t>
                          </a:r>
                        </a:p>
                      </a:txBody>
                      <a:tcPr/>
                    </a:tc>
                    <a:tc>
                      <a:txBody>
                        <a:bodyPr/>
                        <a:lstStyle/>
                        <a:p>
                          <a:pPr algn="ctr"/>
                          <a:r>
                            <a:rPr lang="nb-NO" dirty="0"/>
                            <a:t>0.328</a:t>
                          </a:r>
                          <a:endParaRPr lang="en-US" dirty="0"/>
                        </a:p>
                      </a:txBody>
                      <a:tcPr/>
                    </a:tc>
                    <a:tc>
                      <a:txBody>
                        <a:bodyPr/>
                        <a:lstStyle/>
                        <a:p>
                          <a:pPr algn="ctr"/>
                          <a:r>
                            <a:rPr lang="nb-NO" dirty="0"/>
                            <a:t>0.0028</a:t>
                          </a:r>
                          <a:endParaRPr lang="en-US" dirty="0"/>
                        </a:p>
                      </a:txBody>
                      <a:tcPr/>
                    </a:tc>
                    <a:extLst>
                      <a:ext uri="{0D108BD9-81ED-4DB2-BD59-A6C34878D82A}">
                        <a16:rowId xmlns:a16="http://schemas.microsoft.com/office/drawing/2014/main" xmlns="" val="10002"/>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569663537"/>
                  </p:ext>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5"/>
                          <a:stretch>
                            <a:fillRect l="-100450" t="-7576" r="-100901" b="-209091"/>
                          </a:stretch>
                        </a:blipFill>
                      </a:tcPr>
                    </a:tc>
                    <a:tc>
                      <a:txBody>
                        <a:bodyPr/>
                        <a:lstStyle/>
                        <a:p>
                          <a:endParaRPr lang="en-US"/>
                        </a:p>
                      </a:txBody>
                      <a:tcPr>
                        <a:blipFill rotWithShape="0">
                          <a:blip r:embed="rId5"/>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
        <p:nvSpPr>
          <p:cNvPr id="3" name="Slide Number Placeholder 2"/>
          <p:cNvSpPr>
            <a:spLocks noGrp="1"/>
          </p:cNvSpPr>
          <p:nvPr>
            <p:ph type="sldNum" sz="quarter" idx="12"/>
          </p:nvPr>
        </p:nvSpPr>
        <p:spPr/>
        <p:txBody>
          <a:bodyPr/>
          <a:lstStyle/>
          <a:p>
            <a:fld id="{81B7CCDB-6D39-0547-B7B3-C80E39D6513A}" type="slidenum">
              <a:rPr lang="en-US" smtClean="0"/>
              <a:t>16</a:t>
            </a:fld>
            <a:endParaRPr lang="en-US"/>
          </a:p>
        </p:txBody>
      </p:sp>
    </p:spTree>
    <p:extLst>
      <p:ext uri="{BB962C8B-B14F-4D97-AF65-F5344CB8AC3E}">
        <p14:creationId xmlns:p14="http://schemas.microsoft.com/office/powerpoint/2010/main" val="1702619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sp>
        <p:nvSpPr>
          <p:cNvPr id="5" name="Rectangle 4"/>
          <p:cNvSpPr/>
          <p:nvPr/>
        </p:nvSpPr>
        <p:spPr>
          <a:xfrm>
            <a:off x="660828" y="3677159"/>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29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9167E-6 -2.22222E-6 L -0.00039 0.15903 " pathEditMode="relative" rAng="0" ptsTypes="AA">
                                      <p:cBhvr>
                                        <p:cTn id="6" dur="2000" fill="hold"/>
                                        <p:tgtEl>
                                          <p:spTgt spid="5"/>
                                        </p:tgtEl>
                                        <p:attrNameLst>
                                          <p:attrName>ppt_x</p:attrName>
                                          <p:attrName>ppt_y</p:attrName>
                                        </p:attrNameLst>
                                      </p:cBhvr>
                                      <p:rCtr x="-156" y="7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556" y="1987654"/>
            <a:ext cx="6531792" cy="4354528"/>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Our confidence in </a:t>
                </a:r>
                <a14:m>
                  <m:oMath xmlns:m="http://schemas.openxmlformats.org/officeDocument/2006/math">
                    <m:r>
                      <a:rPr lang="en-US" sz="2400" b="0" i="1" smtClean="0">
                        <a:latin typeface="Cambria Math" charset="0"/>
                      </a:rPr>
                      <m:t>𝑓</m:t>
                    </m:r>
                  </m:oMath>
                </a14:m>
                <a:r>
                  <a:rPr lang="en-US" sz="2400" dirty="0"/>
                  <a:t> is directly connected with the confidence in </a:t>
                </a:r>
                <a14:m>
                  <m:oMath xmlns:m="http://schemas.openxmlformats.org/officeDocument/2006/math">
                    <m:r>
                      <a:rPr lang="en-US" sz="2400" b="0" i="1" smtClean="0">
                        <a:latin typeface="Cambria Math" charset="0"/>
                      </a:rPr>
                      <m:t>𝛽</m:t>
                    </m:r>
                  </m:oMath>
                </a14:m>
                <a:r>
                  <a:rPr lang="en-US" sz="2400" dirty="0"/>
                  <a:t>s. So for each </a:t>
                </a:r>
                <a14:m>
                  <m:oMath xmlns:m="http://schemas.openxmlformats.org/officeDocument/2006/math">
                    <m:r>
                      <a:rPr lang="en-US" sz="2400" b="0" i="1" smtClean="0">
                        <a:latin typeface="Cambria Math" charset="0"/>
                      </a:rPr>
                      <m:t>𝛽</m:t>
                    </m:r>
                  </m:oMath>
                </a14:m>
                <a:r>
                  <a:rPr lang="en-US" sz="2400" dirty="0"/>
                  <a:t> we can determine the model.</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6061" r="-974" b="-1969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22128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4" name="Slide Number Placeholder 3"/>
          <p:cNvSpPr>
            <a:spLocks noGrp="1"/>
          </p:cNvSpPr>
          <p:nvPr>
            <p:ph type="sldNum" sz="quarter" idx="12"/>
          </p:nvPr>
        </p:nvSpPr>
        <p:spPr/>
        <p:txBody>
          <a:bodyPr/>
          <a:lstStyle/>
          <a:p>
            <a:fld id="{81B7CCDB-6D39-0547-B7B3-C80E39D6513A}" type="slidenum">
              <a:rPr lang="en-US" smtClean="0"/>
              <a:t>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908385" y="983807"/>
                <a:ext cx="8904355"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pPr>
                <a:r>
                  <a:rPr lang="en-US" sz="2000" b="1" dirty="0"/>
                  <a:t>Simple Regression:</a:t>
                </a:r>
              </a:p>
              <a:p>
                <a:pPr marL="1085820" lvl="1" indent="-342900">
                  <a:spcBef>
                    <a:spcPts val="600"/>
                  </a:spcBef>
                  <a:buFont typeface="Arial" charset="0"/>
                  <a:buChar char="•"/>
                </a:pPr>
                <a:r>
                  <a:rPr lang="en-US" dirty="0"/>
                  <a:t>	</a:t>
                </a:r>
                <a:r>
                  <a:rPr lang="en-US" sz="2000" dirty="0"/>
                  <a:t>Predictor variables Standard Errors</a:t>
                </a:r>
              </a:p>
              <a:p>
                <a:pPr marL="1085820" lvl="1" indent="-342900">
                  <a:spcBef>
                    <a:spcPts val="600"/>
                  </a:spcBef>
                  <a:buFont typeface="Arial" charset="0"/>
                  <a:buChar char="•"/>
                </a:pPr>
                <a:r>
                  <a:rPr lang="en-US" sz="2000" dirty="0"/>
                  <a:t>	Evaluating Significance of Predictors </a:t>
                </a:r>
              </a:p>
              <a:p>
                <a:pPr marL="1085820" lvl="1" indent="-342900">
                  <a:spcBef>
                    <a:spcPts val="600"/>
                  </a:spcBef>
                  <a:buFont typeface="Arial" charset="0"/>
                  <a:buChar char="•"/>
                </a:pPr>
                <a:r>
                  <a:rPr lang="en-US" sz="2000" dirty="0"/>
                  <a:t>	Hypothesis Testing</a:t>
                </a:r>
              </a:p>
              <a:p>
                <a:pPr marL="1085820" lvl="1" indent="-342900">
                  <a:spcBef>
                    <a:spcPts val="600"/>
                  </a:spcBef>
                  <a:buFont typeface="Arial" charset="0"/>
                  <a:buChar char="•"/>
                </a:pPr>
                <a:r>
                  <a:rPr lang="en-US" sz="2000" dirty="0"/>
                  <a:t>	How well do we know </a:t>
                </a:r>
                <a14:m>
                  <m:oMath xmlns:m="http://schemas.openxmlformats.org/officeDocument/2006/math">
                    <m:acc>
                      <m:accPr>
                        <m:chr m:val="̂"/>
                        <m:ctrlPr>
                          <a:rPr lang="en-US" sz="2000" i="1">
                            <a:latin typeface="Cambria Math" charset="0"/>
                          </a:rPr>
                        </m:ctrlPr>
                      </m:accPr>
                      <m:e>
                        <m:r>
                          <a:rPr lang="en-US" sz="2000" b="0" i="1">
                            <a:latin typeface="Cambria Math" charset="0"/>
                          </a:rPr>
                          <m:t>𝑓</m:t>
                        </m:r>
                      </m:e>
                    </m:acc>
                  </m:oMath>
                </a14:m>
                <a:r>
                  <a:rPr lang="en-US" sz="2000" dirty="0"/>
                  <a:t>?</a:t>
                </a:r>
              </a:p>
              <a:p>
                <a:pPr marL="1085820" lvl="1" indent="-342900">
                  <a:spcBef>
                    <a:spcPts val="600"/>
                  </a:spcBef>
                  <a:buFont typeface="Arial" charset="0"/>
                  <a:buChar char="•"/>
                </a:pPr>
                <a:r>
                  <a:rPr lang="en-US" sz="2000" dirty="0"/>
                  <a:t>	How well do we know </a:t>
                </a:r>
                <a14:m>
                  <m:oMath xmlns:m="http://schemas.openxmlformats.org/officeDocument/2006/math">
                    <m:acc>
                      <m:accPr>
                        <m:chr m:val="̂"/>
                        <m:ctrlPr>
                          <a:rPr lang="en-US" sz="2000" i="1">
                            <a:latin typeface="Cambria Math" charset="0"/>
                          </a:rPr>
                        </m:ctrlPr>
                      </m:accPr>
                      <m:e>
                        <m:r>
                          <a:rPr lang="en-US" sz="2000" b="0" i="1" smtClean="0">
                            <a:latin typeface="Cambria Math" charset="0"/>
                          </a:rPr>
                          <m:t>𝑦</m:t>
                        </m:r>
                      </m:e>
                    </m:acc>
                  </m:oMath>
                </a14:m>
                <a:r>
                  <a:rPr lang="en-US" sz="2000" dirty="0"/>
                  <a:t>?</a:t>
                </a:r>
              </a:p>
              <a:p>
                <a:pPr>
                  <a:spcBef>
                    <a:spcPts val="600"/>
                  </a:spcBef>
                </a:pPr>
                <a:endParaRPr lang="en-US" sz="2000" dirty="0"/>
              </a:p>
              <a:p>
                <a:pPr>
                  <a:spcBef>
                    <a:spcPts val="0"/>
                  </a:spcBef>
                  <a:spcAft>
                    <a:spcPts val="1200"/>
                  </a:spcAft>
                </a:pPr>
                <a:r>
                  <a:rPr lang="en-US" sz="2000" b="1" dirty="0"/>
                  <a:t>Multiple Linear Regression: </a:t>
                </a:r>
              </a:p>
              <a:p>
                <a:pPr marL="1085820" lvl="1" indent="-342900">
                  <a:spcBef>
                    <a:spcPts val="0"/>
                  </a:spcBef>
                  <a:spcAft>
                    <a:spcPts val="600"/>
                  </a:spcAft>
                  <a:buFont typeface="Arial" charset="0"/>
                  <a:buChar char="•"/>
                </a:pPr>
                <a:r>
                  <a:rPr lang="en-US" sz="2000" dirty="0"/>
                  <a:t>	Categorical Predictors</a:t>
                </a:r>
              </a:p>
              <a:p>
                <a:pPr marL="1085820" lvl="1" indent="-342900">
                  <a:spcBef>
                    <a:spcPts val="0"/>
                  </a:spcBef>
                  <a:spcAft>
                    <a:spcPts val="600"/>
                  </a:spcAft>
                  <a:buFont typeface="Arial" charset="0"/>
                  <a:buChar char="•"/>
                </a:pPr>
                <a:r>
                  <a:rPr lang="en-US" sz="2000" dirty="0"/>
                  <a:t>	Collinearity</a:t>
                </a:r>
              </a:p>
              <a:p>
                <a:pPr marL="1085820" lvl="1" indent="-342900">
                  <a:spcBef>
                    <a:spcPts val="0"/>
                  </a:spcBef>
                  <a:spcAft>
                    <a:spcPts val="600"/>
                  </a:spcAft>
                  <a:buFont typeface="Arial" charset="0"/>
                  <a:buChar char="•"/>
                </a:pPr>
                <a:r>
                  <a:rPr lang="en-US" sz="2000" dirty="0"/>
                  <a:t>	Hypothesis Testing</a:t>
                </a:r>
              </a:p>
              <a:p>
                <a:pPr marL="1085820" lvl="1" indent="-342900">
                  <a:spcBef>
                    <a:spcPts val="0"/>
                  </a:spcBef>
                  <a:spcAft>
                    <a:spcPts val="1200"/>
                  </a:spcAft>
                  <a:buFont typeface="Arial" charset="0"/>
                  <a:buChar char="•"/>
                </a:pPr>
                <a:r>
                  <a:rPr lang="en-US" sz="2000" dirty="0"/>
                  <a:t>	Interaction Terms</a:t>
                </a:r>
              </a:p>
              <a:p>
                <a:pPr>
                  <a:spcBef>
                    <a:spcPts val="0"/>
                  </a:spcBef>
                </a:pPr>
                <a:r>
                  <a:rPr lang="en-US" sz="2000" b="1" dirty="0"/>
                  <a:t>Polynomial Regression</a:t>
                </a:r>
              </a:p>
              <a:p>
                <a:pPr>
                  <a:spcBef>
                    <a:spcPts val="672"/>
                  </a:spcBef>
                  <a:spcAft>
                    <a:spcPts val="1200"/>
                  </a:spcAft>
                </a:pPr>
                <a:endParaRPr lang="en-US" sz="2000" b="1" dirty="0"/>
              </a:p>
              <a:p>
                <a:pPr>
                  <a:spcBef>
                    <a:spcPts val="672"/>
                  </a:spcBef>
                  <a:spcAft>
                    <a:spcPts val="1200"/>
                  </a:spcAft>
                </a:pPr>
                <a:endParaRPr lang="en-US" sz="2000" b="1" dirty="0"/>
              </a:p>
              <a:p>
                <a:pPr>
                  <a:spcBef>
                    <a:spcPts val="672"/>
                  </a:spcBef>
                  <a:spcAft>
                    <a:spcPts val="1200"/>
                  </a:spcAft>
                </a:pPr>
                <a:endParaRPr lang="en-US" sz="2000" b="1" dirty="0"/>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908385" y="983807"/>
                <a:ext cx="8904355" cy="4674402"/>
              </a:xfrm>
              <a:prstGeom prst="rect">
                <a:avLst/>
              </a:prstGeom>
              <a:blipFill rotWithShape="0">
                <a:blip r:embed="rId2"/>
                <a:stretch>
                  <a:fillRect l="-684" t="-652" b="-11995"/>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58413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50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150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200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50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
        <p:nvSpPr>
          <p:cNvPr id="9"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Here we show two difference set of models given the fitted coefficients for a given subsample</a:t>
            </a:r>
          </a:p>
        </p:txBody>
      </p:sp>
    </p:spTree>
    <p:extLst>
      <p:ext uri="{BB962C8B-B14F-4D97-AF65-F5344CB8AC3E}">
        <p14:creationId xmlns:p14="http://schemas.microsoft.com/office/powerpoint/2010/main" val="1912378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There is one such regression line for every imaginable sub-sample. </a:t>
            </a:r>
          </a:p>
        </p:txBody>
      </p:sp>
    </p:spTree>
    <p:extLst>
      <p:ext uri="{BB962C8B-B14F-4D97-AF65-F5344CB8AC3E}">
        <p14:creationId xmlns:p14="http://schemas.microsoft.com/office/powerpoint/2010/main" val="1918490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p:pic>
        <p:nvPicPr>
          <p:cNvPr id="7" name="Picture 6">
            <a:extLst>
              <a:ext uri="{FF2B5EF4-FFF2-40B4-BE49-F238E27FC236}">
                <a16:creationId xmlns:a16="http://schemas.microsoft.com/office/drawing/2014/main" xmlns="" id="{63E99432-39F7-0040-BE73-4E4EA3F6EEC0}"/>
              </a:ext>
            </a:extLst>
          </p:cNvPr>
          <p:cNvPicPr>
            <a:picLocks noChangeAspect="1"/>
          </p:cNvPicPr>
          <p:nvPr/>
        </p:nvPicPr>
        <p:blipFill>
          <a:blip r:embed="rId3"/>
          <a:stretch>
            <a:fillRect/>
          </a:stretch>
        </p:blipFill>
        <p:spPr>
          <a:xfrm rot="5400000">
            <a:off x="5296607" y="3626884"/>
            <a:ext cx="3486239" cy="70007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5434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75E-6 -1.11111E-6 L 0.22943 0.04283 " pathEditMode="relative" rAng="0" ptsTypes="AA">
                                      <p:cBhvr>
                                        <p:cTn id="14" dur="2000" fill="hold"/>
                                        <p:tgtEl>
                                          <p:spTgt spid="7"/>
                                        </p:tgtEl>
                                        <p:attrNameLst>
                                          <p:attrName>ppt_x</p:attrName>
                                          <p:attrName>ppt_y</p:attrName>
                                        </p:attrNameLst>
                                      </p:cBhvr>
                                      <p:rCtr x="11471" y="2130"/>
                                    </p:animMotion>
                                  </p:childTnLst>
                                </p:cTn>
                              </p:par>
                              <p:par>
                                <p:cTn id="15" presetID="6" presetClass="emph" presetSubtype="0" fill="hold" nodeType="withEffect">
                                  <p:stCondLst>
                                    <p:cond delay="0"/>
                                  </p:stCondLst>
                                  <p:childTnLst>
                                    <p:animScale>
                                      <p:cBhvr>
                                        <p:cTn id="1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2074" y="3269807"/>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85491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7437" y="3275638"/>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74066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every </a:t>
                </a:r>
                <a14:m>
                  <m:oMath xmlns:m="http://schemas.openxmlformats.org/officeDocument/2006/math">
                    <m:r>
                      <a:rPr lang="en-US" sz="2400" b="0" i="1" smtClean="0">
                        <a:latin typeface="Cambria Math" charset="0"/>
                      </a:rPr>
                      <m:t>𝑥</m:t>
                    </m:r>
                  </m:oMath>
                </a14:m>
                <a:r>
                  <a:rPr lang="en-US" sz="2400" dirty="0"/>
                  <a:t>, we calculate the mean of the models,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𝑓</m:t>
                        </m:r>
                      </m:e>
                    </m:acc>
                  </m:oMath>
                </a14:m>
                <a:r>
                  <a:rPr lang="en-US" sz="2400" dirty="0"/>
                  <a:t> (shown with dotted line) and the 95% CI of those models (shaded area).</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3030" r="-1582" b="-21970"/>
                </a:stretch>
              </a:blipFill>
              <a:ln>
                <a:noFill/>
              </a:ln>
            </p:spPr>
            <p:txBody>
              <a:bodyPr/>
              <a:lstStyle/>
              <a:p>
                <a:r>
                  <a:rPr lang="en-US">
                    <a:noFill/>
                  </a:rPr>
                  <a:t> </a:t>
                </a:r>
              </a:p>
            </p:txBody>
          </p:sp>
        </mc:Fallback>
      </mc:AlternateContent>
      <p:grpSp>
        <p:nvGrpSpPr>
          <p:cNvPr id="6" name="Group 5"/>
          <p:cNvGrpSpPr/>
          <p:nvPr/>
        </p:nvGrpSpPr>
        <p:grpSpPr>
          <a:xfrm>
            <a:off x="2501218" y="1944111"/>
            <a:ext cx="6515100" cy="4343400"/>
            <a:chOff x="2501218" y="1944111"/>
            <a:chExt cx="6515100" cy="434340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1218" y="1944111"/>
              <a:ext cx="6515100" cy="43434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4499430" y="2662139"/>
                  <a:ext cx="1320800" cy="384914"/>
                </a:xfrm>
                <a:prstGeom prst="rect">
                  <a:avLst/>
                </a:prstGeom>
                <a:solidFill>
                  <a:schemeClr val="bg1"/>
                </a:solidFill>
              </p:spPr>
              <p:txBody>
                <a:bodyPr wrap="square" rtlCol="0">
                  <a:spAutoFit/>
                </a:bodyPr>
                <a:lstStyle/>
                <a:p>
                  <a:r>
                    <a:rPr lang="en-US" dirty="0"/>
                    <a:t>Estimated </a:t>
                  </a:r>
                  <a14:m>
                    <m:oMath xmlns:m="http://schemas.openxmlformats.org/officeDocument/2006/math">
                      <m:acc>
                        <m:accPr>
                          <m:chr m:val="̂"/>
                          <m:ctrlPr>
                            <a:rPr lang="en-US" i="1" dirty="0" smtClean="0">
                              <a:latin typeface="Cambria Math" charset="0"/>
                            </a:rPr>
                          </m:ctrlPr>
                        </m:accPr>
                        <m:e>
                          <m:r>
                            <a:rPr lang="en-US" b="0" i="1" dirty="0" smtClean="0">
                              <a:latin typeface="Cambria Math" charset="0"/>
                            </a:rPr>
                            <m:t>𝑓</m:t>
                          </m:r>
                        </m:e>
                      </m:acc>
                    </m:oMath>
                  </a14:m>
                  <a:endParaRPr lang="en-US" i="1" dirty="0"/>
                </a:p>
              </p:txBody>
            </p:sp>
          </mc:Choice>
          <mc:Fallback xmlns="">
            <p:sp>
              <p:nvSpPr>
                <p:cNvPr id="5" name="TextBox 4"/>
                <p:cNvSpPr txBox="1">
                  <a:spLocks noRot="1" noChangeAspect="1" noMove="1" noResize="1" noEditPoints="1" noAdjustHandles="1" noChangeArrowheads="1" noChangeShapeType="1" noTextEdit="1"/>
                </p:cNvSpPr>
                <p:nvPr/>
              </p:nvSpPr>
              <p:spPr>
                <a:xfrm>
                  <a:off x="4499430" y="2662139"/>
                  <a:ext cx="1320800" cy="384914"/>
                </a:xfrm>
                <a:prstGeom prst="rect">
                  <a:avLst/>
                </a:prstGeom>
                <a:blipFill rotWithShape="0">
                  <a:blip r:embed="rId6"/>
                  <a:stretch>
                    <a:fillRect l="-3687" t="-7937" r="-12442" b="-25397"/>
                  </a:stretch>
                </a:blipFill>
              </p:spPr>
              <p:txBody>
                <a:bodyPr/>
                <a:lstStyle/>
                <a:p>
                  <a:r>
                    <a:rPr lang="en-US">
                      <a:noFill/>
                    </a:rPr>
                    <a:t> </a:t>
                  </a:r>
                </a:p>
              </p:txBody>
            </p:sp>
          </mc:Fallback>
        </mc:AlternateContent>
      </p:grpSp>
    </p:spTree>
    <p:extLst>
      <p:ext uri="{BB962C8B-B14F-4D97-AF65-F5344CB8AC3E}">
        <p14:creationId xmlns:p14="http://schemas.microsoft.com/office/powerpoint/2010/main" val="1384752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Confidence in predicting </a:t>
                </a:r>
                <a14:m>
                  <m:oMath xmlns:m="http://schemas.openxmlformats.org/officeDocument/2006/math">
                    <m:acc>
                      <m:accPr>
                        <m:chr m:val="̂"/>
                        <m:ctrlPr>
                          <a:rPr lang="en-US" i="1">
                            <a:latin typeface="Cambria Math"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 </a:t>
            </a:r>
          </a:p>
          <a:p>
            <a:r>
              <a:rPr lang="en-US" sz="2400" dirty="0"/>
              <a:t> </a:t>
            </a:r>
          </a:p>
        </p:txBody>
      </p:sp>
      <mc:AlternateContent xmlns:mc="http://schemas.openxmlformats.org/markup-compatibility/2006" xmlns:a14="http://schemas.microsoft.com/office/drawing/2010/main">
        <mc:Choice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a:t>For a given </a:t>
                </a:r>
                <a14:m>
                  <m:oMath xmlns:m="http://schemas.openxmlformats.org/officeDocument/2006/math">
                    <m:r>
                      <a:rPr lang="en-US" sz="2400" i="1">
                        <a:latin typeface="Cambria Math" charset="0"/>
                      </a:rPr>
                      <m:t>𝑥</m:t>
                    </m:r>
                  </m:oMath>
                </a14:m>
                <a:endParaRPr lang="en-US" sz="2400" b="0" dirty="0"/>
              </a:p>
              <a:p>
                <a:pPr marL="342900" indent="-342900">
                  <a:buFont typeface="Arial" charset="0"/>
                  <a:buChar char="•"/>
                </a:pPr>
                <a:r>
                  <a:rPr lang="en-US" sz="2400" b="0" dirty="0"/>
                  <a:t>We have a distribution of models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charset="0"/>
                          </a:rPr>
                          <m:t>𝑥</m:t>
                        </m:r>
                      </m:e>
                    </m:d>
                  </m:oMath>
                </a14:m>
                <a:endParaRPr lang="en-US" sz="2400" dirty="0"/>
              </a:p>
              <a:p>
                <a:pPr marL="342900" indent="-342900">
                  <a:buFont typeface="Arial" charset="0"/>
                  <a:buChar char="•"/>
                </a:pPr>
                <a:r>
                  <a:rPr lang="en-US" sz="2400" dirty="0"/>
                  <a:t>For each of these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b="0" i="1" smtClean="0">
                        <a:latin typeface="Cambria Math" charset="0"/>
                      </a:rPr>
                      <m:t> </m:t>
                    </m:r>
                  </m:oMath>
                </a14:m>
                <a:endParaRPr lang="en-US" sz="2400" b="0" dirty="0"/>
              </a:p>
              <a:p>
                <a:pPr marL="342900" indent="-342900">
                  <a:buFont typeface="Arial" charset="0"/>
                  <a:buChar char="•"/>
                </a:pPr>
                <a:r>
                  <a:rPr lang="en-US" sz="2400" dirty="0"/>
                  <a:t>The prediction </a:t>
                </a:r>
                <a14:m>
                  <m:oMath xmlns:m="http://schemas.openxmlformats.org/officeDocument/2006/math">
                    <m:r>
                      <a:rPr lang="en-US" sz="2400" b="0" i="1" smtClean="0">
                        <a:latin typeface="Cambria Math" charset="0"/>
                      </a:rPr>
                      <m:t>𝑦</m:t>
                    </m:r>
                    <m:r>
                      <a:rPr lang="en-US" sz="2400" b="0" i="1" smtClean="0">
                        <a:latin typeface="Cambria Math" charset="0"/>
                      </a:rPr>
                      <m:t>~</m:t>
                    </m:r>
                    <m:r>
                      <a:rPr lang="en-US" sz="2400" b="0" i="1" smtClean="0">
                        <a:latin typeface="Cambria Math" charset="0"/>
                      </a:rPr>
                      <m:t>𝑁</m:t>
                    </m:r>
                    <m:r>
                      <a:rPr lang="en-US" sz="2400" b="0" i="1" smtClean="0">
                        <a:latin typeface="Cambria Math" charset="0"/>
                      </a:rPr>
                      <m:t>(</m:t>
                    </m:r>
                    <m:r>
                      <a:rPr lang="en-US" sz="2400" b="0" i="1" smtClean="0">
                        <a:latin typeface="Cambria Math" charset="0"/>
                      </a:rPr>
                      <m:t>𝑓</m:t>
                    </m:r>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𝜎</m:t>
                        </m:r>
                      </m:e>
                      <m:sub>
                        <m:r>
                          <a:rPr lang="en-US" sz="2400" b="0" i="1" smtClean="0">
                            <a:latin typeface="Cambria Math" charset="0"/>
                          </a:rPr>
                          <m:t>𝜖</m:t>
                        </m:r>
                      </m:sub>
                    </m:sSub>
                    <m:r>
                      <a:rPr lang="en-US" sz="2400" b="0" i="1" smtClean="0">
                        <a:latin typeface="Cambria Math" charset="0"/>
                      </a:rPr>
                      <m:t>)</m:t>
                    </m:r>
                  </m:oMath>
                </a14:m>
                <a:r>
                  <a:rPr lang="en-US" sz="2400" dirty="0"/>
                  <a:t> </a:t>
                </a:r>
              </a:p>
              <a:p>
                <a:pPr marL="342900" indent="-342900">
                  <a:buFont typeface="Arial" charset="0"/>
                  <a:buChar char="•"/>
                </a:pPr>
                <a:r>
                  <a:rPr lang="en-US" sz="2400" dirty="0"/>
                  <a:t>The prediction CI is then</a:t>
                </a:r>
              </a:p>
              <a:p>
                <a:r>
                  <a:rPr lang="en-US" sz="2400" dirty="0"/>
                  <a:t> </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3"/>
                <a:stretch>
                  <a:fillRect l="-791" t="-6107" b="-194656"/>
                </a:stretch>
              </a:blipFill>
              <a:ln>
                <a:noFill/>
              </a:ln>
            </p:spPr>
            <p:txBody>
              <a:bodyPr/>
              <a:lstStyle/>
              <a:p>
                <a:r>
                  <a:rPr lang="en-US">
                    <a:noFill/>
                  </a:rPr>
                  <a:t> </a:t>
                </a:r>
              </a:p>
            </p:txBody>
          </p:sp>
        </mc:Fallback>
      </mc:AlternateContent>
      <p:grpSp>
        <p:nvGrpSpPr>
          <p:cNvPr id="15" name="Group 14"/>
          <p:cNvGrpSpPr/>
          <p:nvPr/>
        </p:nvGrpSpPr>
        <p:grpSpPr>
          <a:xfrm>
            <a:off x="5473700" y="2026852"/>
            <a:ext cx="6515100" cy="4343400"/>
            <a:chOff x="2501218" y="1944111"/>
            <a:chExt cx="6515100" cy="434340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218" y="1944111"/>
              <a:ext cx="6515100" cy="4343400"/>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4499430" y="2662139"/>
                  <a:ext cx="1320800" cy="384914"/>
                </a:xfrm>
                <a:prstGeom prst="rect">
                  <a:avLst/>
                </a:prstGeom>
                <a:solidFill>
                  <a:schemeClr val="bg1"/>
                </a:solidFill>
              </p:spPr>
              <p:txBody>
                <a:bodyPr wrap="square" rtlCol="0">
                  <a:spAutoFit/>
                </a:bodyPr>
                <a:lstStyle/>
                <a:p>
                  <a:r>
                    <a:rPr lang="en-US" dirty="0"/>
                    <a:t>Estimated </a:t>
                  </a:r>
                  <a14:m>
                    <m:oMath xmlns:m="http://schemas.openxmlformats.org/officeDocument/2006/math">
                      <m:acc>
                        <m:accPr>
                          <m:chr m:val="̂"/>
                          <m:ctrlPr>
                            <a:rPr lang="en-US" i="1" dirty="0" smtClean="0">
                              <a:latin typeface="Cambria Math" charset="0"/>
                            </a:rPr>
                          </m:ctrlPr>
                        </m:accPr>
                        <m:e>
                          <m:r>
                            <a:rPr lang="en-US" b="0" i="1" dirty="0" smtClean="0">
                              <a:latin typeface="Cambria Math" charset="0"/>
                            </a:rPr>
                            <m:t>𝑓</m:t>
                          </m:r>
                        </m:e>
                      </m:acc>
                    </m:oMath>
                  </a14:m>
                  <a:endParaRPr lang="en-US" i="1" dirty="0"/>
                </a:p>
              </p:txBody>
            </p:sp>
          </mc:Choice>
          <mc:Fallback xmlns="">
            <p:sp>
              <p:nvSpPr>
                <p:cNvPr id="17" name="TextBox 16"/>
                <p:cNvSpPr txBox="1">
                  <a:spLocks noRot="1" noChangeAspect="1" noMove="1" noResize="1" noEditPoints="1" noAdjustHandles="1" noChangeArrowheads="1" noChangeShapeType="1" noTextEdit="1"/>
                </p:cNvSpPr>
                <p:nvPr/>
              </p:nvSpPr>
              <p:spPr>
                <a:xfrm>
                  <a:off x="4499430" y="2662139"/>
                  <a:ext cx="1320800" cy="384914"/>
                </a:xfrm>
                <a:prstGeom prst="rect">
                  <a:avLst/>
                </a:prstGeom>
                <a:blipFill rotWithShape="0">
                  <a:blip r:embed="rId5"/>
                  <a:stretch>
                    <a:fillRect l="-4167" t="-7937" r="-12037" b="-25397"/>
                  </a:stretch>
                </a:blipFill>
              </p:spPr>
              <p:txBody>
                <a:bodyPr/>
                <a:lstStyle/>
                <a:p>
                  <a:r>
                    <a:rPr lang="en-US">
                      <a:noFill/>
                    </a:rPr>
                    <a:t> </a:t>
                  </a:r>
                </a:p>
              </p:txBody>
            </p:sp>
          </mc:Fallback>
        </mc:AlternateContent>
      </p:grpSp>
      <p:grpSp>
        <p:nvGrpSpPr>
          <p:cNvPr id="14" name="Group 13"/>
          <p:cNvGrpSpPr/>
          <p:nvPr/>
        </p:nvGrpSpPr>
        <p:grpSpPr>
          <a:xfrm>
            <a:off x="6898596" y="2378630"/>
            <a:ext cx="4339772" cy="3468919"/>
            <a:chOff x="4034971" y="2220686"/>
            <a:chExt cx="4339772" cy="3468919"/>
          </a:xfrm>
        </p:grpSpPr>
        <p:sp>
          <p:nvSpPr>
            <p:cNvPr id="6" name="Freeform 5"/>
            <p:cNvSpPr/>
            <p:nvPr/>
          </p:nvSpPr>
          <p:spPr>
            <a:xfrm>
              <a:off x="4034971" y="2220686"/>
              <a:ext cx="3991429" cy="1770743"/>
            </a:xfrm>
            <a:custGeom>
              <a:avLst/>
              <a:gdLst>
                <a:gd name="connsiteX0" fmla="*/ 0 w 3483429"/>
                <a:gd name="connsiteY0" fmla="*/ 1378858 h 1378858"/>
                <a:gd name="connsiteX1" fmla="*/ 1872343 w 3483429"/>
                <a:gd name="connsiteY1" fmla="*/ 1030515 h 1378858"/>
                <a:gd name="connsiteX2" fmla="*/ 2017486 w 3483429"/>
                <a:gd name="connsiteY2" fmla="*/ 957943 h 1378858"/>
                <a:gd name="connsiteX3" fmla="*/ 2061029 w 3483429"/>
                <a:gd name="connsiteY3" fmla="*/ 943429 h 1378858"/>
                <a:gd name="connsiteX4" fmla="*/ 2148115 w 3483429"/>
                <a:gd name="connsiteY4" fmla="*/ 899886 h 1378858"/>
                <a:gd name="connsiteX5" fmla="*/ 2235200 w 3483429"/>
                <a:gd name="connsiteY5" fmla="*/ 841829 h 1378858"/>
                <a:gd name="connsiteX6" fmla="*/ 2293258 w 3483429"/>
                <a:gd name="connsiteY6" fmla="*/ 812800 h 1378858"/>
                <a:gd name="connsiteX7" fmla="*/ 2423886 w 3483429"/>
                <a:gd name="connsiteY7" fmla="*/ 725715 h 1378858"/>
                <a:gd name="connsiteX8" fmla="*/ 2510972 w 3483429"/>
                <a:gd name="connsiteY8" fmla="*/ 667658 h 1378858"/>
                <a:gd name="connsiteX9" fmla="*/ 2554515 w 3483429"/>
                <a:gd name="connsiteY9" fmla="*/ 638629 h 1378858"/>
                <a:gd name="connsiteX10" fmla="*/ 2598058 w 3483429"/>
                <a:gd name="connsiteY10" fmla="*/ 595086 h 1378858"/>
                <a:gd name="connsiteX11" fmla="*/ 2656115 w 3483429"/>
                <a:gd name="connsiteY11" fmla="*/ 566058 h 1378858"/>
                <a:gd name="connsiteX12" fmla="*/ 2714172 w 3483429"/>
                <a:gd name="connsiteY12" fmla="*/ 522515 h 1378858"/>
                <a:gd name="connsiteX13" fmla="*/ 2757715 w 3483429"/>
                <a:gd name="connsiteY13" fmla="*/ 493486 h 1378858"/>
                <a:gd name="connsiteX14" fmla="*/ 2801258 w 3483429"/>
                <a:gd name="connsiteY14" fmla="*/ 449943 h 1378858"/>
                <a:gd name="connsiteX15" fmla="*/ 2888343 w 3483429"/>
                <a:gd name="connsiteY15" fmla="*/ 391886 h 1378858"/>
                <a:gd name="connsiteX16" fmla="*/ 2975429 w 3483429"/>
                <a:gd name="connsiteY16" fmla="*/ 333829 h 1378858"/>
                <a:gd name="connsiteX17" fmla="*/ 3062515 w 3483429"/>
                <a:gd name="connsiteY17" fmla="*/ 275772 h 1378858"/>
                <a:gd name="connsiteX18" fmla="*/ 3106058 w 3483429"/>
                <a:gd name="connsiteY18" fmla="*/ 246743 h 1378858"/>
                <a:gd name="connsiteX19" fmla="*/ 3149600 w 3483429"/>
                <a:gd name="connsiteY19" fmla="*/ 232229 h 1378858"/>
                <a:gd name="connsiteX20" fmla="*/ 3193143 w 3483429"/>
                <a:gd name="connsiteY20" fmla="*/ 188686 h 1378858"/>
                <a:gd name="connsiteX21" fmla="*/ 3236686 w 3483429"/>
                <a:gd name="connsiteY21" fmla="*/ 174172 h 1378858"/>
                <a:gd name="connsiteX22" fmla="*/ 3323772 w 3483429"/>
                <a:gd name="connsiteY22" fmla="*/ 116115 h 1378858"/>
                <a:gd name="connsiteX23" fmla="*/ 3367315 w 3483429"/>
                <a:gd name="connsiteY23" fmla="*/ 87086 h 1378858"/>
                <a:gd name="connsiteX24" fmla="*/ 3410858 w 3483429"/>
                <a:gd name="connsiteY24" fmla="*/ 43543 h 1378858"/>
                <a:gd name="connsiteX25" fmla="*/ 3483429 w 3483429"/>
                <a:gd name="connsiteY25" fmla="*/ 0 h 137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83429" h="1378858">
                  <a:moveTo>
                    <a:pt x="0" y="1378858"/>
                  </a:moveTo>
                  <a:cubicBezTo>
                    <a:pt x="624114" y="1262744"/>
                    <a:pt x="1250900" y="1160169"/>
                    <a:pt x="1872343" y="1030515"/>
                  </a:cubicBezTo>
                  <a:cubicBezTo>
                    <a:pt x="1925295" y="1019468"/>
                    <a:pt x="1968373" y="980611"/>
                    <a:pt x="2017486" y="957943"/>
                  </a:cubicBezTo>
                  <a:cubicBezTo>
                    <a:pt x="2031377" y="951532"/>
                    <a:pt x="2046515" y="948267"/>
                    <a:pt x="2061029" y="943429"/>
                  </a:cubicBezTo>
                  <a:cubicBezTo>
                    <a:pt x="2254327" y="814562"/>
                    <a:pt x="1967845" y="1000036"/>
                    <a:pt x="2148115" y="899886"/>
                  </a:cubicBezTo>
                  <a:cubicBezTo>
                    <a:pt x="2178612" y="882943"/>
                    <a:pt x="2203995" y="857431"/>
                    <a:pt x="2235200" y="841829"/>
                  </a:cubicBezTo>
                  <a:cubicBezTo>
                    <a:pt x="2254553" y="832153"/>
                    <a:pt x="2274831" y="824140"/>
                    <a:pt x="2293258" y="812800"/>
                  </a:cubicBezTo>
                  <a:cubicBezTo>
                    <a:pt x="2337827" y="785373"/>
                    <a:pt x="2380343" y="754743"/>
                    <a:pt x="2423886" y="725715"/>
                  </a:cubicBezTo>
                  <a:lnTo>
                    <a:pt x="2510972" y="667658"/>
                  </a:lnTo>
                  <a:cubicBezTo>
                    <a:pt x="2525486" y="657982"/>
                    <a:pt x="2542180" y="650964"/>
                    <a:pt x="2554515" y="638629"/>
                  </a:cubicBezTo>
                  <a:cubicBezTo>
                    <a:pt x="2569029" y="624115"/>
                    <a:pt x="2581355" y="607017"/>
                    <a:pt x="2598058" y="595086"/>
                  </a:cubicBezTo>
                  <a:cubicBezTo>
                    <a:pt x="2615664" y="582510"/>
                    <a:pt x="2637767" y="577525"/>
                    <a:pt x="2656115" y="566058"/>
                  </a:cubicBezTo>
                  <a:cubicBezTo>
                    <a:pt x="2676628" y="553237"/>
                    <a:pt x="2694487" y="536575"/>
                    <a:pt x="2714172" y="522515"/>
                  </a:cubicBezTo>
                  <a:cubicBezTo>
                    <a:pt x="2728367" y="512376"/>
                    <a:pt x="2744314" y="504653"/>
                    <a:pt x="2757715" y="493486"/>
                  </a:cubicBezTo>
                  <a:cubicBezTo>
                    <a:pt x="2773484" y="480345"/>
                    <a:pt x="2785055" y="462545"/>
                    <a:pt x="2801258" y="449943"/>
                  </a:cubicBezTo>
                  <a:cubicBezTo>
                    <a:pt x="2828797" y="428524"/>
                    <a:pt x="2859315" y="411238"/>
                    <a:pt x="2888343" y="391886"/>
                  </a:cubicBezTo>
                  <a:lnTo>
                    <a:pt x="2975429" y="333829"/>
                  </a:lnTo>
                  <a:lnTo>
                    <a:pt x="3062515" y="275772"/>
                  </a:lnTo>
                  <a:cubicBezTo>
                    <a:pt x="3077029" y="266096"/>
                    <a:pt x="3089509" y="252259"/>
                    <a:pt x="3106058" y="246743"/>
                  </a:cubicBezTo>
                  <a:lnTo>
                    <a:pt x="3149600" y="232229"/>
                  </a:lnTo>
                  <a:cubicBezTo>
                    <a:pt x="3164114" y="217715"/>
                    <a:pt x="3176064" y="200072"/>
                    <a:pt x="3193143" y="188686"/>
                  </a:cubicBezTo>
                  <a:cubicBezTo>
                    <a:pt x="3205873" y="180199"/>
                    <a:pt x="3223312" y="181602"/>
                    <a:pt x="3236686" y="174172"/>
                  </a:cubicBezTo>
                  <a:cubicBezTo>
                    <a:pt x="3267184" y="157229"/>
                    <a:pt x="3294743" y="135467"/>
                    <a:pt x="3323772" y="116115"/>
                  </a:cubicBezTo>
                  <a:cubicBezTo>
                    <a:pt x="3338286" y="106439"/>
                    <a:pt x="3354980" y="99421"/>
                    <a:pt x="3367315" y="87086"/>
                  </a:cubicBezTo>
                  <a:cubicBezTo>
                    <a:pt x="3381829" y="72572"/>
                    <a:pt x="3393779" y="54929"/>
                    <a:pt x="3410858" y="43543"/>
                  </a:cubicBezTo>
                  <a:cubicBezTo>
                    <a:pt x="3523908" y="-31824"/>
                    <a:pt x="3393022" y="90407"/>
                    <a:pt x="3483429"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4194629" y="4672576"/>
              <a:ext cx="4180114" cy="1017029"/>
            </a:xfrm>
            <a:custGeom>
              <a:avLst/>
              <a:gdLst>
                <a:gd name="connsiteX0" fmla="*/ 0 w 4180114"/>
                <a:gd name="connsiteY0" fmla="*/ 1017029 h 1017029"/>
                <a:gd name="connsiteX1" fmla="*/ 87085 w 4180114"/>
                <a:gd name="connsiteY1" fmla="*/ 1002514 h 1017029"/>
                <a:gd name="connsiteX2" fmla="*/ 246742 w 4180114"/>
                <a:gd name="connsiteY2" fmla="*/ 929943 h 1017029"/>
                <a:gd name="connsiteX3" fmla="*/ 333828 w 4180114"/>
                <a:gd name="connsiteY3" fmla="*/ 886400 h 1017029"/>
                <a:gd name="connsiteX4" fmla="*/ 406400 w 4180114"/>
                <a:gd name="connsiteY4" fmla="*/ 842857 h 1017029"/>
                <a:gd name="connsiteX5" fmla="*/ 493485 w 4180114"/>
                <a:gd name="connsiteY5" fmla="*/ 784800 h 1017029"/>
                <a:gd name="connsiteX6" fmla="*/ 551542 w 4180114"/>
                <a:gd name="connsiteY6" fmla="*/ 770286 h 1017029"/>
                <a:gd name="connsiteX7" fmla="*/ 653142 w 4180114"/>
                <a:gd name="connsiteY7" fmla="*/ 712229 h 1017029"/>
                <a:gd name="connsiteX8" fmla="*/ 696685 w 4180114"/>
                <a:gd name="connsiteY8" fmla="*/ 683200 h 1017029"/>
                <a:gd name="connsiteX9" fmla="*/ 740228 w 4180114"/>
                <a:gd name="connsiteY9" fmla="*/ 668686 h 1017029"/>
                <a:gd name="connsiteX10" fmla="*/ 885371 w 4180114"/>
                <a:gd name="connsiteY10" fmla="*/ 610629 h 1017029"/>
                <a:gd name="connsiteX11" fmla="*/ 943428 w 4180114"/>
                <a:gd name="connsiteY11" fmla="*/ 581600 h 1017029"/>
                <a:gd name="connsiteX12" fmla="*/ 1074057 w 4180114"/>
                <a:gd name="connsiteY12" fmla="*/ 538057 h 1017029"/>
                <a:gd name="connsiteX13" fmla="*/ 1161142 w 4180114"/>
                <a:gd name="connsiteY13" fmla="*/ 509029 h 1017029"/>
                <a:gd name="connsiteX14" fmla="*/ 1204685 w 4180114"/>
                <a:gd name="connsiteY14" fmla="*/ 494514 h 1017029"/>
                <a:gd name="connsiteX15" fmla="*/ 1262742 w 4180114"/>
                <a:gd name="connsiteY15" fmla="*/ 480000 h 1017029"/>
                <a:gd name="connsiteX16" fmla="*/ 1378857 w 4180114"/>
                <a:gd name="connsiteY16" fmla="*/ 436457 h 1017029"/>
                <a:gd name="connsiteX17" fmla="*/ 1524000 w 4180114"/>
                <a:gd name="connsiteY17" fmla="*/ 392914 h 1017029"/>
                <a:gd name="connsiteX18" fmla="*/ 1567542 w 4180114"/>
                <a:gd name="connsiteY18" fmla="*/ 363886 h 1017029"/>
                <a:gd name="connsiteX19" fmla="*/ 1625600 w 4180114"/>
                <a:gd name="connsiteY19" fmla="*/ 349371 h 1017029"/>
                <a:gd name="connsiteX20" fmla="*/ 1669142 w 4180114"/>
                <a:gd name="connsiteY20" fmla="*/ 334857 h 1017029"/>
                <a:gd name="connsiteX21" fmla="*/ 1727200 w 4180114"/>
                <a:gd name="connsiteY21" fmla="*/ 305829 h 1017029"/>
                <a:gd name="connsiteX22" fmla="*/ 1930400 w 4180114"/>
                <a:gd name="connsiteY22" fmla="*/ 262286 h 1017029"/>
                <a:gd name="connsiteX23" fmla="*/ 1988457 w 4180114"/>
                <a:gd name="connsiteY23" fmla="*/ 247771 h 1017029"/>
                <a:gd name="connsiteX24" fmla="*/ 2191657 w 4180114"/>
                <a:gd name="connsiteY24" fmla="*/ 218743 h 1017029"/>
                <a:gd name="connsiteX25" fmla="*/ 2293257 w 4180114"/>
                <a:gd name="connsiteY25" fmla="*/ 204229 h 1017029"/>
                <a:gd name="connsiteX26" fmla="*/ 2467428 w 4180114"/>
                <a:gd name="connsiteY26" fmla="*/ 175200 h 1017029"/>
                <a:gd name="connsiteX27" fmla="*/ 2656114 w 4180114"/>
                <a:gd name="connsiteY27" fmla="*/ 146171 h 1017029"/>
                <a:gd name="connsiteX28" fmla="*/ 3004457 w 4180114"/>
                <a:gd name="connsiteY28" fmla="*/ 131657 h 1017029"/>
                <a:gd name="connsiteX29" fmla="*/ 3048000 w 4180114"/>
                <a:gd name="connsiteY29" fmla="*/ 117143 h 1017029"/>
                <a:gd name="connsiteX30" fmla="*/ 3149600 w 4180114"/>
                <a:gd name="connsiteY30" fmla="*/ 102629 h 1017029"/>
                <a:gd name="connsiteX31" fmla="*/ 3236685 w 4180114"/>
                <a:gd name="connsiteY31" fmla="*/ 88114 h 1017029"/>
                <a:gd name="connsiteX32" fmla="*/ 3294742 w 4180114"/>
                <a:gd name="connsiteY32" fmla="*/ 73600 h 1017029"/>
                <a:gd name="connsiteX33" fmla="*/ 3338285 w 4180114"/>
                <a:gd name="connsiteY33" fmla="*/ 59086 h 1017029"/>
                <a:gd name="connsiteX34" fmla="*/ 3541485 w 4180114"/>
                <a:gd name="connsiteY34" fmla="*/ 30057 h 1017029"/>
                <a:gd name="connsiteX35" fmla="*/ 3875314 w 4180114"/>
                <a:gd name="connsiteY35" fmla="*/ 1029 h 1017029"/>
                <a:gd name="connsiteX36" fmla="*/ 4180114 w 4180114"/>
                <a:gd name="connsiteY36" fmla="*/ 30057 h 101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80114" h="1017029">
                  <a:moveTo>
                    <a:pt x="0" y="1017029"/>
                  </a:moveTo>
                  <a:cubicBezTo>
                    <a:pt x="29028" y="1012191"/>
                    <a:pt x="58357" y="1008898"/>
                    <a:pt x="87085" y="1002514"/>
                  </a:cubicBezTo>
                  <a:cubicBezTo>
                    <a:pt x="137845" y="991234"/>
                    <a:pt x="212644" y="946992"/>
                    <a:pt x="246742" y="929943"/>
                  </a:cubicBezTo>
                  <a:cubicBezTo>
                    <a:pt x="275771" y="915429"/>
                    <a:pt x="305998" y="903098"/>
                    <a:pt x="333828" y="886400"/>
                  </a:cubicBezTo>
                  <a:cubicBezTo>
                    <a:pt x="358019" y="871886"/>
                    <a:pt x="382600" y="858003"/>
                    <a:pt x="406400" y="842857"/>
                  </a:cubicBezTo>
                  <a:cubicBezTo>
                    <a:pt x="435833" y="824127"/>
                    <a:pt x="459639" y="793261"/>
                    <a:pt x="493485" y="784800"/>
                  </a:cubicBezTo>
                  <a:lnTo>
                    <a:pt x="551542" y="770286"/>
                  </a:lnTo>
                  <a:cubicBezTo>
                    <a:pt x="657628" y="699561"/>
                    <a:pt x="524237" y="785889"/>
                    <a:pt x="653142" y="712229"/>
                  </a:cubicBezTo>
                  <a:cubicBezTo>
                    <a:pt x="668288" y="703574"/>
                    <a:pt x="681083" y="691001"/>
                    <a:pt x="696685" y="683200"/>
                  </a:cubicBezTo>
                  <a:cubicBezTo>
                    <a:pt x="710369" y="676358"/>
                    <a:pt x="725948" y="674178"/>
                    <a:pt x="740228" y="668686"/>
                  </a:cubicBezTo>
                  <a:cubicBezTo>
                    <a:pt x="788863" y="649980"/>
                    <a:pt x="838764" y="633933"/>
                    <a:pt x="885371" y="610629"/>
                  </a:cubicBezTo>
                  <a:cubicBezTo>
                    <a:pt x="904723" y="600953"/>
                    <a:pt x="923339" y="589636"/>
                    <a:pt x="943428" y="581600"/>
                  </a:cubicBezTo>
                  <a:cubicBezTo>
                    <a:pt x="943445" y="581593"/>
                    <a:pt x="1052276" y="545317"/>
                    <a:pt x="1074057" y="538057"/>
                  </a:cubicBezTo>
                  <a:lnTo>
                    <a:pt x="1161142" y="509029"/>
                  </a:lnTo>
                  <a:cubicBezTo>
                    <a:pt x="1175656" y="504191"/>
                    <a:pt x="1189842" y="498225"/>
                    <a:pt x="1204685" y="494514"/>
                  </a:cubicBezTo>
                  <a:cubicBezTo>
                    <a:pt x="1224037" y="489676"/>
                    <a:pt x="1243562" y="485480"/>
                    <a:pt x="1262742" y="480000"/>
                  </a:cubicBezTo>
                  <a:cubicBezTo>
                    <a:pt x="1313073" y="465620"/>
                    <a:pt x="1322613" y="456909"/>
                    <a:pt x="1378857" y="436457"/>
                  </a:cubicBezTo>
                  <a:cubicBezTo>
                    <a:pt x="1456592" y="408190"/>
                    <a:pt x="1454690" y="410242"/>
                    <a:pt x="1524000" y="392914"/>
                  </a:cubicBezTo>
                  <a:cubicBezTo>
                    <a:pt x="1538514" y="383238"/>
                    <a:pt x="1551509" y="370757"/>
                    <a:pt x="1567542" y="363886"/>
                  </a:cubicBezTo>
                  <a:cubicBezTo>
                    <a:pt x="1585877" y="356028"/>
                    <a:pt x="1606419" y="354851"/>
                    <a:pt x="1625600" y="349371"/>
                  </a:cubicBezTo>
                  <a:cubicBezTo>
                    <a:pt x="1640310" y="345168"/>
                    <a:pt x="1655080" y="340884"/>
                    <a:pt x="1669142" y="334857"/>
                  </a:cubicBezTo>
                  <a:cubicBezTo>
                    <a:pt x="1689029" y="326334"/>
                    <a:pt x="1706674" y="312671"/>
                    <a:pt x="1727200" y="305829"/>
                  </a:cubicBezTo>
                  <a:cubicBezTo>
                    <a:pt x="1824315" y="273458"/>
                    <a:pt x="1839036" y="280559"/>
                    <a:pt x="1930400" y="262286"/>
                  </a:cubicBezTo>
                  <a:cubicBezTo>
                    <a:pt x="1949961" y="258374"/>
                    <a:pt x="1968780" y="251050"/>
                    <a:pt x="1988457" y="247771"/>
                  </a:cubicBezTo>
                  <a:cubicBezTo>
                    <a:pt x="2055947" y="236523"/>
                    <a:pt x="2123924" y="228419"/>
                    <a:pt x="2191657" y="218743"/>
                  </a:cubicBezTo>
                  <a:cubicBezTo>
                    <a:pt x="2225524" y="213905"/>
                    <a:pt x="2260068" y="212527"/>
                    <a:pt x="2293257" y="204229"/>
                  </a:cubicBezTo>
                  <a:cubicBezTo>
                    <a:pt x="2389155" y="180253"/>
                    <a:pt x="2331520" y="192188"/>
                    <a:pt x="2467428" y="175200"/>
                  </a:cubicBezTo>
                  <a:cubicBezTo>
                    <a:pt x="2549528" y="147834"/>
                    <a:pt x="2519806" y="154189"/>
                    <a:pt x="2656114" y="146171"/>
                  </a:cubicBezTo>
                  <a:cubicBezTo>
                    <a:pt x="2772129" y="139347"/>
                    <a:pt x="2888343" y="136495"/>
                    <a:pt x="3004457" y="131657"/>
                  </a:cubicBezTo>
                  <a:cubicBezTo>
                    <a:pt x="3018971" y="126819"/>
                    <a:pt x="3032998" y="120143"/>
                    <a:pt x="3048000" y="117143"/>
                  </a:cubicBezTo>
                  <a:cubicBezTo>
                    <a:pt x="3081546" y="110434"/>
                    <a:pt x="3115787" y="107831"/>
                    <a:pt x="3149600" y="102629"/>
                  </a:cubicBezTo>
                  <a:cubicBezTo>
                    <a:pt x="3178687" y="98154"/>
                    <a:pt x="3207828" y="93886"/>
                    <a:pt x="3236685" y="88114"/>
                  </a:cubicBezTo>
                  <a:cubicBezTo>
                    <a:pt x="3256246" y="84202"/>
                    <a:pt x="3275562" y="79080"/>
                    <a:pt x="3294742" y="73600"/>
                  </a:cubicBezTo>
                  <a:cubicBezTo>
                    <a:pt x="3309453" y="69397"/>
                    <a:pt x="3323218" y="61745"/>
                    <a:pt x="3338285" y="59086"/>
                  </a:cubicBezTo>
                  <a:cubicBezTo>
                    <a:pt x="3405665" y="47195"/>
                    <a:pt x="3473321" y="35984"/>
                    <a:pt x="3541485" y="30057"/>
                  </a:cubicBezTo>
                  <a:lnTo>
                    <a:pt x="3875314" y="1029"/>
                  </a:lnTo>
                  <a:cubicBezTo>
                    <a:pt x="4161888" y="16112"/>
                    <a:pt x="4068752" y="-25622"/>
                    <a:pt x="4180114" y="30057"/>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9" name="Straight Connector 18"/>
          <p:cNvCxnSpPr/>
          <p:nvPr/>
        </p:nvCxnSpPr>
        <p:spPr>
          <a:xfrm>
            <a:off x="9895796" y="2550170"/>
            <a:ext cx="29029" cy="2960914"/>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2" name="Freeform 21"/>
          <p:cNvSpPr/>
          <p:nvPr/>
        </p:nvSpPr>
        <p:spPr>
          <a:xfrm>
            <a:off x="9924825" y="3465282"/>
            <a:ext cx="417351" cy="1060397"/>
          </a:xfrm>
          <a:custGeom>
            <a:avLst/>
            <a:gdLst>
              <a:gd name="connsiteX0" fmla="*/ 0 w 417351"/>
              <a:gd name="connsiteY0" fmla="*/ 0 h 1060397"/>
              <a:gd name="connsiteX1" fmla="*/ 145997 w 417351"/>
              <a:gd name="connsiteY1" fmla="*/ 338098 h 1060397"/>
              <a:gd name="connsiteX2" fmla="*/ 368834 w 417351"/>
              <a:gd name="connsiteY2" fmla="*/ 430306 h 1060397"/>
              <a:gd name="connsiteX3" fmla="*/ 407254 w 417351"/>
              <a:gd name="connsiteY3" fmla="*/ 545567 h 1060397"/>
              <a:gd name="connsiteX4" fmla="*/ 230521 w 417351"/>
              <a:gd name="connsiteY4" fmla="*/ 637775 h 1060397"/>
              <a:gd name="connsiteX5" fmla="*/ 92209 w 417351"/>
              <a:gd name="connsiteY5" fmla="*/ 829876 h 1060397"/>
              <a:gd name="connsiteX6" fmla="*/ 7684 w 417351"/>
              <a:gd name="connsiteY6" fmla="*/ 1060397 h 106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351" h="1060397">
                <a:moveTo>
                  <a:pt x="0" y="0"/>
                </a:moveTo>
                <a:cubicBezTo>
                  <a:pt x="42262" y="133190"/>
                  <a:pt x="84525" y="266380"/>
                  <a:pt x="145997" y="338098"/>
                </a:cubicBezTo>
                <a:cubicBezTo>
                  <a:pt x="207469" y="409816"/>
                  <a:pt x="325291" y="395728"/>
                  <a:pt x="368834" y="430306"/>
                </a:cubicBezTo>
                <a:cubicBezTo>
                  <a:pt x="412377" y="464884"/>
                  <a:pt x="430306" y="510989"/>
                  <a:pt x="407254" y="545567"/>
                </a:cubicBezTo>
                <a:cubicBezTo>
                  <a:pt x="384202" y="580145"/>
                  <a:pt x="283028" y="590390"/>
                  <a:pt x="230521" y="637775"/>
                </a:cubicBezTo>
                <a:cubicBezTo>
                  <a:pt x="178014" y="685160"/>
                  <a:pt x="129349" y="759439"/>
                  <a:pt x="92209" y="829876"/>
                </a:cubicBezTo>
                <a:cubicBezTo>
                  <a:pt x="55070" y="900313"/>
                  <a:pt x="7684" y="1060397"/>
                  <a:pt x="7684" y="1060397"/>
                </a:cubicBezTo>
              </a:path>
            </a:pathLst>
          </a:custGeom>
          <a:no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9854851" y="3647648"/>
            <a:ext cx="91440" cy="91440"/>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flipH="1">
            <a:off x="9265208" y="2992578"/>
            <a:ext cx="610116" cy="1344948"/>
          </a:xfrm>
          <a:custGeom>
            <a:avLst/>
            <a:gdLst>
              <a:gd name="connsiteX0" fmla="*/ 0 w 417351"/>
              <a:gd name="connsiteY0" fmla="*/ 0 h 1060397"/>
              <a:gd name="connsiteX1" fmla="*/ 145997 w 417351"/>
              <a:gd name="connsiteY1" fmla="*/ 338098 h 1060397"/>
              <a:gd name="connsiteX2" fmla="*/ 368834 w 417351"/>
              <a:gd name="connsiteY2" fmla="*/ 430306 h 1060397"/>
              <a:gd name="connsiteX3" fmla="*/ 407254 w 417351"/>
              <a:gd name="connsiteY3" fmla="*/ 545567 h 1060397"/>
              <a:gd name="connsiteX4" fmla="*/ 230521 w 417351"/>
              <a:gd name="connsiteY4" fmla="*/ 637775 h 1060397"/>
              <a:gd name="connsiteX5" fmla="*/ 92209 w 417351"/>
              <a:gd name="connsiteY5" fmla="*/ 829876 h 1060397"/>
              <a:gd name="connsiteX6" fmla="*/ 7684 w 417351"/>
              <a:gd name="connsiteY6" fmla="*/ 1060397 h 106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351" h="1060397">
                <a:moveTo>
                  <a:pt x="0" y="0"/>
                </a:moveTo>
                <a:cubicBezTo>
                  <a:pt x="42262" y="133190"/>
                  <a:pt x="84525" y="266380"/>
                  <a:pt x="145997" y="338098"/>
                </a:cubicBezTo>
                <a:cubicBezTo>
                  <a:pt x="207469" y="409816"/>
                  <a:pt x="325291" y="395728"/>
                  <a:pt x="368834" y="430306"/>
                </a:cubicBezTo>
                <a:cubicBezTo>
                  <a:pt x="412377" y="464884"/>
                  <a:pt x="430306" y="510989"/>
                  <a:pt x="407254" y="545567"/>
                </a:cubicBezTo>
                <a:cubicBezTo>
                  <a:pt x="384202" y="580145"/>
                  <a:pt x="283028" y="590390"/>
                  <a:pt x="230521" y="637775"/>
                </a:cubicBezTo>
                <a:cubicBezTo>
                  <a:pt x="178014" y="685160"/>
                  <a:pt x="129349" y="759439"/>
                  <a:pt x="92209" y="829876"/>
                </a:cubicBezTo>
                <a:cubicBezTo>
                  <a:pt x="55070" y="900313"/>
                  <a:pt x="7684" y="1060397"/>
                  <a:pt x="7684" y="1060397"/>
                </a:cubicBezTo>
              </a:path>
            </a:pathLst>
          </a:custGeom>
          <a:no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26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4" end="4"/>
                                            </p:txEl>
                                          </p:spTgt>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26</a:t>
            </a:fld>
            <a:endParaRPr lang="en-US"/>
          </a:p>
        </p:txBody>
      </p:sp>
    </p:spTree>
    <p:extLst>
      <p:ext uri="{BB962C8B-B14F-4D97-AF65-F5344CB8AC3E}">
        <p14:creationId xmlns:p14="http://schemas.microsoft.com/office/powerpoint/2010/main" val="767005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 </a:t>
            </a:r>
          </a:p>
        </p:txBody>
      </p:sp>
      <p:sp>
        <p:nvSpPr>
          <p:cNvPr id="3" name="Content Placeholder 2"/>
          <p:cNvSpPr>
            <a:spLocks noGrp="1"/>
          </p:cNvSpPr>
          <p:nvPr>
            <p:ph idx="1"/>
          </p:nvPr>
        </p:nvSpPr>
        <p:spPr/>
        <p:txBody>
          <a:bodyPr/>
          <a:lstStyle/>
          <a:p>
            <a:r>
              <a:rPr lang="en-US" sz="2400" dirty="0"/>
              <a:t>If you have to guess someone's height, would you rather be told</a:t>
            </a:r>
          </a:p>
          <a:p>
            <a:pPr lvl="1">
              <a:buFont typeface="Arial" charset="0"/>
              <a:buChar char="•"/>
            </a:pPr>
            <a:r>
              <a:rPr lang="en-US" dirty="0"/>
              <a:t>Their weight, only</a:t>
            </a:r>
          </a:p>
          <a:p>
            <a:pPr lvl="1">
              <a:buFont typeface="Arial" charset="0"/>
              <a:buChar char="•"/>
            </a:pPr>
            <a:r>
              <a:rPr lang="en-US" dirty="0"/>
              <a:t>Their weight and gender</a:t>
            </a:r>
          </a:p>
          <a:p>
            <a:pPr lvl="1">
              <a:buFont typeface="Arial" charset="0"/>
              <a:buChar char="•"/>
            </a:pPr>
            <a:r>
              <a:rPr lang="en-US" dirty="0"/>
              <a:t>Their weight, gender, and income</a:t>
            </a:r>
          </a:p>
          <a:p>
            <a:pPr lvl="1">
              <a:buFont typeface="Arial" charset="0"/>
              <a:buChar char="•"/>
            </a:pPr>
            <a:r>
              <a:rPr lang="en-US" dirty="0"/>
              <a:t>Their weight, gender, income, and favorite number</a:t>
            </a:r>
          </a:p>
          <a:p>
            <a:pPr lvl="1">
              <a:buFont typeface="Arial" charset="0"/>
              <a:buChar char="•"/>
            </a:pPr>
            <a:endParaRPr lang="en-US" dirty="0"/>
          </a:p>
          <a:p>
            <a:r>
              <a:rPr lang="en-US" sz="2400" dirty="0"/>
              <a:t>Of course, you'd always want as much data about a person as possible. Even though height and favorite number may not be strongly related, at worst you could just ignore the information on favorite number. We want our models to be able to take in lots of data as they make their predictions.</a:t>
            </a:r>
          </a:p>
          <a:p>
            <a:r>
              <a:rPr lang="en-US" sz="2400" dirty="0"/>
              <a:t/>
            </a:r>
            <a:br>
              <a:rPr lang="en-US" sz="2400" dirty="0"/>
            </a:br>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spTree>
    <p:extLst>
      <p:ext uri="{BB962C8B-B14F-4D97-AF65-F5344CB8AC3E}">
        <p14:creationId xmlns:p14="http://schemas.microsoft.com/office/powerpoint/2010/main" val="2042194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1857715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38570"/>
                <a:ext cx="11106037" cy="2111143"/>
              </a:xfrm>
            </p:spPr>
            <p:txBody>
              <a:bodyPr/>
              <a:lstStyle/>
              <a:p>
                <a:pPr>
                  <a:spcAft>
                    <a:spcPts val="1200"/>
                  </a:spcAft>
                </a:pPr>
                <a:r>
                  <a:rPr lang="en-US" sz="2400" dirty="0">
                    <a:latin typeface="Karla" charset="0"/>
                    <a:ea typeface="Karla" charset="0"/>
                    <a:cs typeface="Karla" charset="0"/>
                  </a:rPr>
                  <a:t>The variances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oMath>
                </a14:m>
                <a:r>
                  <a:rPr lang="en-US" sz="2400" dirty="0">
                    <a:latin typeface="Karla" charset="0"/>
                    <a:ea typeface="Karla" charset="0"/>
                    <a:cs typeface="Karla" charset="0"/>
                  </a:rPr>
                  <a:t>  are also called their </a:t>
                </a:r>
                <a:r>
                  <a:rPr lang="en-US" sz="2400" b="1" i="1" dirty="0">
                    <a:latin typeface="Karla" charset="0"/>
                    <a:ea typeface="Karla" charset="0"/>
                    <a:cs typeface="Karla" charset="0"/>
                  </a:rPr>
                  <a:t>standard errors</a:t>
                </a:r>
                <a:r>
                  <a:rPr lang="en-US" sz="2400" dirty="0">
                    <a:latin typeface="Karla" charset="0"/>
                    <a:ea typeface="Karla" charset="0"/>
                    <a:cs typeface="Karla" charset="0"/>
                  </a:rPr>
                  <a:t>, </a:t>
                </a:r>
                <a14:m>
                  <m:oMath xmlns:m="http://schemas.openxmlformats.org/officeDocument/2006/math">
                    <m:r>
                      <a:rPr lang="en-US" sz="2400" b="0" i="1" smtClean="0">
                        <a:latin typeface="Cambria Math" charset="0"/>
                        <a:ea typeface="Karla" charset="0"/>
                        <a:cs typeface="Karla" charset="0"/>
                      </a:rPr>
                      <m:t>𝑆𝐸</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0</m:t>
                            </m:r>
                          </m:sub>
                        </m:sSub>
                      </m:e>
                    </m:d>
                    <m:r>
                      <a:rPr lang="en-US" sz="2400" b="0" i="1" smtClean="0">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e>
                    </m:d>
                    <m:r>
                      <a:rPr lang="en-US" sz="2400" b="0" i="1" smtClean="0">
                        <a:latin typeface="Cambria Math" charset="0"/>
                        <a:ea typeface="Karla" charset="0"/>
                        <a:cs typeface="Karla" charset="0"/>
                      </a:rPr>
                      <m:t>.</m:t>
                    </m:r>
                  </m:oMath>
                </a14:m>
                <a:endParaRPr lang="en-US" sz="2400" b="0" dirty="0">
                  <a:latin typeface="Karla" charset="0"/>
                  <a:ea typeface="Karla" charset="0"/>
                  <a:cs typeface="Karla" charset="0"/>
                </a:endParaRPr>
              </a:p>
              <a:p>
                <a:pPr>
                  <a:spcAft>
                    <a:spcPts val="1200"/>
                  </a:spcAft>
                </a:pPr>
                <a:r>
                  <a:rPr lang="en-US" sz="2400" dirty="0">
                    <a:latin typeface="Karla" charset="0"/>
                    <a:ea typeface="Karla" charset="0"/>
                    <a:cs typeface="Karla" charset="0"/>
                  </a:rPr>
                  <a:t>If our data is drawn from a larger set of observations then we can empirically estimate the </a:t>
                </a:r>
                <a:r>
                  <a:rPr lang="en-US" sz="2400" b="1" dirty="0">
                    <a:latin typeface="Karla" charset="0"/>
                    <a:ea typeface="Karla" charset="0"/>
                    <a:cs typeface="Karla" charset="0"/>
                  </a:rPr>
                  <a:t>standard errors</a:t>
                </a:r>
                <a:r>
                  <a:rPr lang="en-US" sz="2400" dirty="0">
                    <a:latin typeface="Karla" charset="0"/>
                    <a:ea typeface="Karla" charset="0"/>
                    <a:cs typeface="Karla" charset="0"/>
                  </a:rPr>
                  <a:t>,</a:t>
                </a:r>
                <a:r>
                  <a:rPr lang="en-US" sz="2400" b="1" dirty="0">
                    <a:latin typeface="Karla" charset="0"/>
                    <a:ea typeface="Karla" charset="0"/>
                    <a:cs typeface="Karla" charset="0"/>
                  </a:rPr>
                  <a:t>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a:latin typeface="Karla" charset="0"/>
                    <a:ea typeface="Karla" charset="0"/>
                    <a:cs typeface="Karla" charset="0"/>
                  </a:rPr>
                  <a:t> of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b="0" i="1" smtClean="0">
                            <a:latin typeface="Cambria Math" charset="0"/>
                            <a:ea typeface="Karla" charset="0"/>
                            <a:cs typeface="Karla" charset="0"/>
                          </a:rPr>
                          <m:t>1</m:t>
                        </m:r>
                      </m:sub>
                    </m:sSub>
                    <m:r>
                      <a:rPr lang="en-US" sz="2400" i="1">
                        <a:latin typeface="Cambria Math" charset="0"/>
                        <a:ea typeface="Karla" charset="0"/>
                        <a:cs typeface="Karla" charset="0"/>
                      </a:rPr>
                      <m:t> </m:t>
                    </m:r>
                  </m:oMath>
                </a14:m>
                <a:r>
                  <a:rPr lang="en-US" sz="2400" dirty="0">
                    <a:latin typeface="Karla" charset="0"/>
                    <a:ea typeface="Karla" charset="0"/>
                    <a:cs typeface="Karla" charset="0"/>
                  </a:rPr>
                  <a:t>through bootstrapping. </a:t>
                </a:r>
              </a:p>
              <a:p>
                <a:pPr>
                  <a:spcAft>
                    <a:spcPts val="1200"/>
                  </a:spcAft>
                </a:pPr>
                <a:r>
                  <a:rPr lang="en-US" sz="2400" dirty="0">
                    <a:latin typeface="Karla" charset="0"/>
                    <a:ea typeface="Karla" charset="0"/>
                    <a:cs typeface="Karla" charset="0"/>
                  </a:rPr>
                  <a:t>If we know the variance </a:t>
                </a:r>
                <a14:m>
                  <m:oMath xmlns:m="http://schemas.openxmlformats.org/officeDocument/2006/math">
                    <m:sSup>
                      <m:sSupPr>
                        <m:ctrlPr>
                          <a:rPr lang="en-US" sz="2400" i="1" smtClean="0">
                            <a:latin typeface="Cambria Math"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a:latin typeface="Karla" charset="0"/>
                    <a:ea typeface="Karla" charset="0"/>
                    <a:cs typeface="Karla" charset="0"/>
                  </a:rPr>
                  <a:t> of the noise </a:t>
                </a:r>
                <a14:m>
                  <m:oMath xmlns:m="http://schemas.openxmlformats.org/officeDocument/2006/math">
                    <m:r>
                      <a:rPr lang="en-US" sz="2400" i="1" smtClean="0">
                        <a:latin typeface="Cambria Math" charset="0"/>
                        <a:ea typeface="Karla" charset="0"/>
                        <a:cs typeface="Karla" charset="0"/>
                      </a:rPr>
                      <m:t>𝜖</m:t>
                    </m:r>
                  </m:oMath>
                </a14:m>
                <a:r>
                  <a:rPr lang="en-US" sz="2400" dirty="0">
                    <a:latin typeface="Karla" charset="0"/>
                    <a:ea typeface="Karla" charset="0"/>
                    <a:cs typeface="Karla" charset="0"/>
                  </a:rPr>
                  <a:t>, we can compute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a:latin typeface="Karla" charset="0"/>
                    <a:ea typeface="Karla" charset="0"/>
                    <a:cs typeface="Karla" charset="0"/>
                  </a:rPr>
                  <a:t> analytically, using the formulae below:</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38570"/>
                <a:ext cx="11106037" cy="2111143"/>
              </a:xfrm>
              <a:blipFill rotWithShape="0">
                <a:blip r:embed="rId3"/>
                <a:stretch>
                  <a:fillRect l="-823" t="-867" b="-43931"/>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3782683" y="4310849"/>
            <a:ext cx="4626631" cy="2006946"/>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11301063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In practice, it is unlikely that any response variable Y depends solely on one predictor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Rather, we expect that is a function of multiple predictors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𝑓</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𝐽</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rPr>
                  <a:t>Using the notation we introduced last lecture, </a:t>
                </a:r>
              </a:p>
              <a:p>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𝑌</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𝑛</m:t>
                        </m:r>
                      </m:sub>
                    </m:sSub>
                  </m:oMath>
                </a14:m>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𝑋</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𝐽</m:t>
                        </m:r>
                      </m:sub>
                    </m:sSub>
                    <m:r>
                      <a:rPr lang="en-US" sz="2400" b="1" i="1">
                        <a:solidFill>
                          <a:schemeClr val="tx1">
                            <a:lumMod val="75000"/>
                            <a:lumOff val="25000"/>
                          </a:schemeClr>
                        </a:solidFill>
                        <a:latin typeface="Cambria Math" charset="0"/>
                      </a:rPr>
                      <m:t> </m:t>
                    </m:r>
                  </m:oMath>
                </a14:m>
                <a:r>
                  <a:rPr lang="en-US" sz="2400" dirty="0">
                    <a:solidFill>
                      <a:schemeClr val="tx1">
                        <a:lumMod val="75000"/>
                        <a:lumOff val="25000"/>
                      </a:schemeClr>
                    </a:solidFill>
                  </a:rPr>
                  <a:t>and</a:t>
                </a:r>
                <a14:m>
                  <m:oMath xmlns:m="http://schemas.openxmlformats.org/officeDocument/2006/math">
                    <m:r>
                      <a:rPr lang="en-US" sz="2400" b="1" i="1">
                        <a:solidFill>
                          <a:schemeClr val="tx1">
                            <a:lumMod val="75000"/>
                            <a:lumOff val="25000"/>
                          </a:schemeClr>
                        </a:solidFill>
                        <a:latin typeface="Cambria Math" charset="0"/>
                      </a:rPr>
                      <m:t> </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𝑖𝑗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𝑛𝑗</m:t>
                        </m:r>
                      </m:sub>
                    </m:sSub>
                  </m:oMath>
                </a14:m>
                <a:endParaRPr lang="en-US" sz="2400" dirty="0">
                  <a:solidFill>
                    <a:schemeClr val="tx1">
                      <a:lumMod val="75000"/>
                      <a:lumOff val="25000"/>
                    </a:schemeClr>
                  </a:solidFill>
                </a:endParaRPr>
              </a:p>
              <a:p>
                <a:endParaRPr lang="en-US" sz="2400" dirty="0">
                  <a:solidFill>
                    <a:schemeClr val="tx1">
                      <a:lumMod val="75000"/>
                      <a:lumOff val="25000"/>
                    </a:schemeClr>
                  </a:solidFill>
                  <a:latin typeface="Karla" charset="0"/>
                  <a:ea typeface="Karla" charset="0"/>
                  <a:cs typeface="Karla" charset="0"/>
                </a:endParaRPr>
              </a:p>
              <a:p>
                <a:pPr>
                  <a:spcBef>
                    <a:spcPts val="0"/>
                  </a:spcBef>
                </a:pPr>
                <a:r>
                  <a:rPr lang="en-US" sz="2400" dirty="0">
                    <a:solidFill>
                      <a:schemeClr val="tx1">
                        <a:lumMod val="75000"/>
                        <a:lumOff val="25000"/>
                      </a:schemeClr>
                    </a:solidFill>
                    <a:latin typeface="Karla" charset="0"/>
                    <a:ea typeface="Karla" charset="0"/>
                    <a:cs typeface="Karla" charset="0"/>
                  </a:rPr>
                  <a:t>In this case, we can still assume a simple form for </a:t>
                </a: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𝑓</m:t>
                    </m:r>
                    <m:r>
                      <a:rPr lang="en-US" sz="2400" b="0" i="0" smtClean="0">
                        <a:solidFill>
                          <a:schemeClr val="tx1">
                            <a:lumMod val="75000"/>
                            <a:lumOff val="25000"/>
                          </a:schemeClr>
                        </a:solidFill>
                        <a:latin typeface="Cambria Math" charset="0"/>
                        <a:ea typeface="Karla" charset="0"/>
                        <a:cs typeface="Karla" charset="0"/>
                      </a:rPr>
                      <m:t> </m:t>
                    </m:r>
                  </m:oMath>
                </a14:m>
                <a:r>
                  <a:rPr lang="en-US" sz="2400" dirty="0">
                    <a:solidFill>
                      <a:schemeClr val="tx1">
                        <a:lumMod val="75000"/>
                        <a:lumOff val="25000"/>
                      </a:schemeClr>
                    </a:solidFill>
                    <a:latin typeface="Karla" charset="0"/>
                    <a:ea typeface="Karla" charset="0"/>
                    <a:cs typeface="Karla" charset="0"/>
                  </a:rPr>
                  <a:t>-a multilinear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Hence, </a:t>
                </a:r>
                <a14:m>
                  <m:oMath xmlns:m="http://schemas.openxmlformats.org/officeDocument/2006/math">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charset="0"/>
                            <a:ea typeface="Karla" charset="0"/>
                            <a:cs typeface="Karla" charset="0"/>
                          </a:rPr>
                          <m:t>𝑓</m:t>
                        </m:r>
                      </m:e>
                    </m:acc>
                  </m:oMath>
                </a14:m>
                <a:r>
                  <a:rPr lang="en-US" sz="2400" dirty="0">
                    <a:solidFill>
                      <a:schemeClr val="tx1">
                        <a:lumMod val="75000"/>
                        <a:lumOff val="25000"/>
                      </a:schemeClr>
                    </a:solidFill>
                    <a:latin typeface="Karla" charset="0"/>
                    <a:ea typeface="Karla" charset="0"/>
                    <a:cs typeface="Karla" charset="0"/>
                  </a:rPr>
                  <a:t>, has the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8847"/>
                </a:stretch>
              </a:blipFill>
            </p:spPr>
            <p:txBody>
              <a:bodyPr/>
              <a:lstStyle/>
              <a:p>
                <a:r>
                  <a:rPr lang="en-US">
                    <a:noFill/>
                  </a:rPr>
                  <a:t> </a:t>
                </a:r>
              </a:p>
            </p:txBody>
          </p:sp>
        </mc:Fallback>
      </mc:AlternateContent>
      <p:pic>
        <p:nvPicPr>
          <p:cNvPr id="15" name="Picture 14"/>
          <p:cNvPicPr>
            <a:picLocks noChangeAspect="1"/>
          </p:cNvPicPr>
          <p:nvPr/>
        </p:nvPicPr>
        <p:blipFill>
          <a:blip r:embed="rId4"/>
          <a:stretch>
            <a:fillRect/>
          </a:stretch>
        </p:blipFill>
        <p:spPr>
          <a:xfrm>
            <a:off x="1775460" y="4233811"/>
            <a:ext cx="8641080" cy="328930"/>
          </a:xfrm>
          <a:prstGeom prst="rect">
            <a:avLst/>
          </a:prstGeom>
        </p:spPr>
      </p:pic>
      <p:pic>
        <p:nvPicPr>
          <p:cNvPr id="16" name="Picture 15"/>
          <p:cNvPicPr>
            <a:picLocks noChangeAspect="1"/>
          </p:cNvPicPr>
          <p:nvPr/>
        </p:nvPicPr>
        <p:blipFill>
          <a:blip r:embed="rId5"/>
          <a:stretch>
            <a:fillRect/>
          </a:stretch>
        </p:blipFill>
        <p:spPr>
          <a:xfrm>
            <a:off x="1676379" y="5505112"/>
            <a:ext cx="8641080" cy="39116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a:p>
        </p:txBody>
      </p:sp>
    </p:spTree>
    <p:extLst>
      <p:ext uri="{BB962C8B-B14F-4D97-AF65-F5344CB8AC3E}">
        <p14:creationId xmlns:p14="http://schemas.microsoft.com/office/powerpoint/2010/main" val="195482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Again, to fit this model means to compute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0</m:t>
                        </m:r>
                      </m:sub>
                    </m:sSub>
                    <m:r>
                      <a:rPr lang="en-US" sz="2400" b="0" i="1" smtClean="0">
                        <a:latin typeface="Cambria Math"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𝐽</m:t>
                        </m:r>
                      </m:sub>
                    </m:sSub>
                  </m:oMath>
                </a14:m>
                <a:r>
                  <a:rPr lang="en-US" sz="2400" dirty="0"/>
                  <a:t> or to minimize a loss function; we will again choose the MSE as our loss function. </a:t>
                </a:r>
              </a:p>
              <a:p>
                <a:pPr>
                  <a:spcAft>
                    <a:spcPts val="1800"/>
                  </a:spcAft>
                </a:pPr>
                <a:r>
                  <a:rPr lang="en-US" sz="2400" dirty="0"/>
                  <a:t>Given a set of observations, </a:t>
                </a:r>
                <a:endParaRPr lang="en-US" sz="2400" dirty="0">
                  <a:latin typeface="Cambria Math" charset="0"/>
                </a:endParaRPr>
              </a:p>
              <a:p>
                <a:pPr>
                  <a:spcAft>
                    <a:spcPts val="1800"/>
                  </a:spcAft>
                </a:pPr>
                <a:endParaRPr lang="en-US" sz="2400" dirty="0">
                  <a:latin typeface="Cambria Math" charset="0"/>
                </a:endParaRPr>
              </a:p>
              <a:p>
                <a:pPr>
                  <a:spcAft>
                    <a:spcPts val="1800"/>
                  </a:spcAft>
                </a:pPr>
                <a:r>
                  <a:rPr lang="en-US" sz="2400" dirty="0"/>
                  <a:t>the data and the model can be expressed in vector notation, </a:t>
                </a:r>
              </a:p>
              <a:p>
                <a:pPr>
                  <a:spcAft>
                    <a:spcPts val="1800"/>
                  </a:spcAft>
                </a:pPr>
                <a:endParaRPr lang="en-US" sz="2400" dirty="0">
                  <a:latin typeface="Cambria Math" charset="0"/>
                </a:endParaRPr>
              </a:p>
              <a:p>
                <a:pPr>
                  <a:spcAft>
                    <a:spcPts val="1800"/>
                  </a:spcAft>
                </a:pPr>
                <a:endParaRPr lang="en-US" sz="2400" dirty="0">
                  <a:latin typeface="Cambria Math" charset="0"/>
                </a:endParaRPr>
              </a:p>
              <a:p>
                <a:pPr>
                  <a:spcAft>
                    <a:spcPts val="1800"/>
                  </a:spcAft>
                </a:pPr>
                <a:endParaRPr lang="en-US" sz="2400" dirty="0">
                  <a:latin typeface="Cambria Math" charset="0"/>
                </a:endParaRPr>
              </a:p>
              <a:p>
                <a:endParaRPr lang="en-US" sz="2400" i="1" dirty="0">
                  <a:latin typeface="Cambria Math" charset="0"/>
                </a:endParaRPr>
              </a:p>
              <a:p>
                <a:endParaRPr lang="en-US" sz="2400" i="1" dirty="0">
                  <a:latin typeface="Cambria Math" charset="0"/>
                </a:endParaRPr>
              </a:p>
              <a:p>
                <a:r>
                  <a:rPr lang="en-US" sz="2400" dirty="0"/>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865" r="-531" b="-42651"/>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847829" y="2806757"/>
            <a:ext cx="6858000" cy="386080"/>
          </a:xfrm>
          <a:prstGeom prst="rect">
            <a:avLst/>
          </a:prstGeom>
        </p:spPr>
      </p:pic>
      <p:pic>
        <p:nvPicPr>
          <p:cNvPr id="6" name="Picture 5"/>
          <p:cNvPicPr>
            <a:picLocks noChangeAspect="1"/>
          </p:cNvPicPr>
          <p:nvPr/>
        </p:nvPicPr>
        <p:blipFill>
          <a:blip r:embed="rId5"/>
          <a:stretch>
            <a:fillRect/>
          </a:stretch>
        </p:blipFill>
        <p:spPr>
          <a:xfrm>
            <a:off x="1255395" y="4328672"/>
            <a:ext cx="9681210" cy="1733550"/>
          </a:xfrm>
          <a:prstGeom prst="rect">
            <a:avLst/>
          </a:prstGeom>
        </p:spPr>
      </p:pic>
      <p:sp>
        <p:nvSpPr>
          <p:cNvPr id="5" name="Slide Number Placeholder 4"/>
          <p:cNvSpPr>
            <a:spLocks noGrp="1"/>
          </p:cNvSpPr>
          <p:nvPr>
            <p:ph type="sldNum" sz="quarter" idx="12"/>
          </p:nvPr>
        </p:nvSpPr>
        <p:spPr/>
        <p:txBody>
          <a:bodyPr/>
          <a:lstStyle/>
          <a:p>
            <a:fld id="{81B7CCDB-6D39-0547-B7B3-C80E39D6513A}" type="slidenum">
              <a:rPr lang="en-US" smtClean="0"/>
              <a:t>30</a:t>
            </a:fld>
            <a:endParaRPr lang="en-US"/>
          </a:p>
        </p:txBody>
      </p:sp>
    </p:spTree>
    <p:extLst>
      <p:ext uri="{BB962C8B-B14F-4D97-AF65-F5344CB8AC3E}">
        <p14:creationId xmlns:p14="http://schemas.microsoft.com/office/powerpoint/2010/main" val="887210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p:txBody>
          <a:bodyPr/>
          <a:lstStyle/>
          <a:p>
            <a:r>
              <a:rPr lang="en-US" sz="2400" dirty="0"/>
              <a:t>The model takes a simple algebraic form:</a:t>
            </a:r>
          </a:p>
          <a:p>
            <a:endParaRPr lang="en-US" sz="2400" dirty="0"/>
          </a:p>
          <a:p>
            <a:endParaRPr lang="en-US" sz="2400" dirty="0"/>
          </a:p>
          <a:p>
            <a:endParaRPr lang="en-US" sz="2400" dirty="0"/>
          </a:p>
          <a:p>
            <a:r>
              <a:rPr lang="en-US" sz="2400" dirty="0"/>
              <a:t>Thus, the MSE can be expressed in vector notation as</a:t>
            </a:r>
          </a:p>
          <a:p>
            <a:endParaRPr lang="en-US" sz="2400" dirty="0"/>
          </a:p>
          <a:p>
            <a:endParaRPr lang="en-US" sz="2400" dirty="0"/>
          </a:p>
          <a:p>
            <a:r>
              <a:rPr lang="en-US" sz="2400" dirty="0"/>
              <a:t>Minimizing the MSE using vector calculus yields, </a:t>
            </a:r>
          </a:p>
          <a:p>
            <a:r>
              <a:rPr lang="en-US" sz="2400" dirty="0"/>
              <a:t> </a:t>
            </a:r>
          </a:p>
          <a:p>
            <a:r>
              <a:rPr lang="en-US" sz="2400" dirty="0"/>
              <a:t> </a:t>
            </a:r>
          </a:p>
          <a:p>
            <a:endParaRPr lang="en-US" sz="2400" dirty="0"/>
          </a:p>
          <a:p>
            <a:endParaRPr lang="en-US" sz="2400" dirty="0"/>
          </a:p>
          <a:p>
            <a:endParaRPr lang="en-US" sz="2400" dirty="0"/>
          </a:p>
          <a:p>
            <a:r>
              <a:rPr lang="en-US" sz="2400" dirty="0"/>
              <a:t> </a:t>
            </a:r>
          </a:p>
          <a:p>
            <a:endParaRPr lang="en-US" sz="2400" dirty="0"/>
          </a:p>
        </p:txBody>
      </p:sp>
      <p:pic>
        <p:nvPicPr>
          <p:cNvPr id="7" name="Picture 6"/>
          <p:cNvPicPr>
            <a:picLocks noChangeAspect="1"/>
          </p:cNvPicPr>
          <p:nvPr/>
        </p:nvPicPr>
        <p:blipFill>
          <a:blip r:embed="rId3"/>
          <a:stretch>
            <a:fillRect/>
          </a:stretch>
        </p:blipFill>
        <p:spPr>
          <a:xfrm>
            <a:off x="4368800" y="2023779"/>
            <a:ext cx="1940560" cy="335280"/>
          </a:xfrm>
          <a:prstGeom prst="rect">
            <a:avLst/>
          </a:prstGeom>
        </p:spPr>
      </p:pic>
      <p:pic>
        <p:nvPicPr>
          <p:cNvPr id="9" name="Picture 8"/>
          <p:cNvPicPr>
            <a:picLocks noChangeAspect="1"/>
          </p:cNvPicPr>
          <p:nvPr/>
        </p:nvPicPr>
        <p:blipFill>
          <a:blip r:embed="rId4"/>
          <a:stretch>
            <a:fillRect/>
          </a:stretch>
        </p:blipFill>
        <p:spPr>
          <a:xfrm>
            <a:off x="4079240" y="3383082"/>
            <a:ext cx="4033520" cy="751840"/>
          </a:xfrm>
          <a:prstGeom prst="rect">
            <a:avLst/>
          </a:prstGeom>
        </p:spPr>
      </p:pic>
      <p:pic>
        <p:nvPicPr>
          <p:cNvPr id="10" name="Picture 9"/>
          <p:cNvPicPr>
            <a:picLocks noChangeAspect="1"/>
          </p:cNvPicPr>
          <p:nvPr/>
        </p:nvPicPr>
        <p:blipFill>
          <a:blip r:embed="rId5"/>
          <a:stretch>
            <a:fillRect/>
          </a:stretch>
        </p:blipFill>
        <p:spPr>
          <a:xfrm>
            <a:off x="2921000" y="5066030"/>
            <a:ext cx="6350000" cy="7823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a:p>
        </p:txBody>
      </p:sp>
    </p:spTree>
    <p:extLst>
      <p:ext uri="{BB962C8B-B14F-4D97-AF65-F5344CB8AC3E}">
        <p14:creationId xmlns:p14="http://schemas.microsoft.com/office/powerpoint/2010/main" val="302047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3" name="Content Placeholder 2"/>
          <p:cNvSpPr>
            <a:spLocks noGrp="1"/>
          </p:cNvSpPr>
          <p:nvPr>
            <p:ph idx="1"/>
          </p:nvPr>
        </p:nvSpPr>
        <p:spPr/>
        <p:txBody>
          <a:bodyPr/>
          <a:lstStyle/>
          <a:p>
            <a:r>
              <a:rPr lang="en-US" sz="2400" dirty="0"/>
              <a:t>Collinearity  refers to the case in which two or more predictors are correlated (related). </a:t>
            </a:r>
          </a:p>
          <a:p>
            <a:endParaRPr lang="en-US" sz="2400" dirty="0"/>
          </a:p>
          <a:p>
            <a:r>
              <a:rPr lang="en-US" sz="2400" dirty="0"/>
              <a:t>We will re-visit collinearity in the next lectures, but for now we want to examine how does collinearity affects our confidence on the coefficients and consequently on the importance of those coefficients. </a:t>
            </a:r>
          </a:p>
          <a:p>
            <a:endParaRPr lang="en-US" sz="2400" dirty="0"/>
          </a:p>
          <a:p>
            <a:r>
              <a:rPr lang="en-US" sz="2400" dirty="0"/>
              <a:t>First let’s look some examples: </a:t>
            </a:r>
          </a:p>
          <a:p>
            <a:endParaRPr lang="en-US" sz="2400" dirty="0"/>
          </a:p>
        </p:txBody>
      </p:sp>
      <p:sp>
        <p:nvSpPr>
          <p:cNvPr id="6" name="Slide Number Placeholder 5"/>
          <p:cNvSpPr>
            <a:spLocks noGrp="1"/>
          </p:cNvSpPr>
          <p:nvPr>
            <p:ph type="sldNum" sz="quarter" idx="12"/>
          </p:nvPr>
        </p:nvSpPr>
        <p:spPr/>
        <p:txBody>
          <a:bodyPr/>
          <a:lstStyle/>
          <a:p>
            <a:fld id="{81B7CCDB-6D39-0547-B7B3-C80E39D6513A}" type="slidenum">
              <a:rPr lang="en-US" smtClean="0"/>
              <a:t>32</a:t>
            </a:fld>
            <a:endParaRPr lang="en-US"/>
          </a:p>
        </p:txBody>
      </p:sp>
    </p:spTree>
    <p:extLst>
      <p:ext uri="{BB962C8B-B14F-4D97-AF65-F5344CB8AC3E}">
        <p14:creationId xmlns:p14="http://schemas.microsoft.com/office/powerpoint/2010/main" val="1572069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66911522"/>
              </p:ext>
            </p:extLst>
          </p:nvPr>
        </p:nvGraphicFramePr>
        <p:xfrm>
          <a:off x="172585" y="4846877"/>
          <a:ext cx="5518531" cy="1195338"/>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xmlns="" val="20000"/>
                    </a:ext>
                  </a:extLst>
                </a:gridCol>
                <a:gridCol w="916115">
                  <a:extLst>
                    <a:ext uri="{9D8B030D-6E8A-4147-A177-3AD203B41FA5}">
                      <a16:colId xmlns:a16="http://schemas.microsoft.com/office/drawing/2014/main" xmlns="" val="20001"/>
                    </a:ext>
                  </a:extLst>
                </a:gridCol>
                <a:gridCol w="871855">
                  <a:extLst>
                    <a:ext uri="{9D8B030D-6E8A-4147-A177-3AD203B41FA5}">
                      <a16:colId xmlns:a16="http://schemas.microsoft.com/office/drawing/2014/main" xmlns="" val="20002"/>
                    </a:ext>
                  </a:extLst>
                </a:gridCol>
                <a:gridCol w="1171893">
                  <a:extLst>
                    <a:ext uri="{9D8B030D-6E8A-4147-A177-3AD203B41FA5}">
                      <a16:colId xmlns:a16="http://schemas.microsoft.com/office/drawing/2014/main" xmlns="" val="20003"/>
                    </a:ext>
                  </a:extLst>
                </a:gridCol>
                <a:gridCol w="871855">
                  <a:extLst>
                    <a:ext uri="{9D8B030D-6E8A-4147-A177-3AD203B41FA5}">
                      <a16:colId xmlns:a16="http://schemas.microsoft.com/office/drawing/2014/main" xmlns="" val="20004"/>
                    </a:ext>
                  </a:extLst>
                </a:gridCol>
                <a:gridCol w="930845">
                  <a:extLst>
                    <a:ext uri="{9D8B030D-6E8A-4147-A177-3AD203B41FA5}">
                      <a16:colId xmlns:a16="http://schemas.microsoft.com/office/drawing/2014/main" xmlns="" val="20005"/>
                    </a:ext>
                  </a:extLst>
                </a:gridCol>
              </a:tblGrid>
              <a:tr h="438562">
                <a:tc>
                  <a:txBody>
                    <a:bodyPr/>
                    <a:lstStyle/>
                    <a:p>
                      <a:r>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a16="http://schemas.microsoft.com/office/drawing/2014/main" xmlns="" val="10000"/>
                  </a:ext>
                </a:extLst>
              </a:tr>
              <a:tr h="369476">
                <a:tc>
                  <a:txBody>
                    <a:bodyPr/>
                    <a:lstStyle/>
                    <a:p>
                      <a:r>
                        <a:rPr dirty="0"/>
                        <a:t>11.5</a:t>
                      </a:r>
                      <a:r>
                        <a:rPr lang="en-US" dirty="0"/>
                        <a:t>5</a:t>
                      </a:r>
                      <a:endParaRPr dirty="0"/>
                    </a:p>
                  </a:txBody>
                  <a:tcPr/>
                </a:tc>
                <a:tc>
                  <a:txBody>
                    <a:bodyPr/>
                    <a:lstStyle/>
                    <a:p>
                      <a:r>
                        <a:rPr dirty="0"/>
                        <a:t>0.576</a:t>
                      </a:r>
                    </a:p>
                  </a:txBody>
                  <a:tcPr/>
                </a:tc>
                <a:tc>
                  <a:txBody>
                    <a:bodyPr/>
                    <a:lstStyle/>
                    <a:p>
                      <a:r>
                        <a:rPr dirty="0"/>
                        <a:t>20.036</a:t>
                      </a:r>
                    </a:p>
                  </a:txBody>
                  <a:tcPr/>
                </a:tc>
                <a:tc>
                  <a:txBody>
                    <a:bodyPr/>
                    <a:lstStyle/>
                    <a:p>
                      <a:r>
                        <a:rPr dirty="0"/>
                        <a:t>1.628e-49</a:t>
                      </a:r>
                    </a:p>
                  </a:txBody>
                  <a:tcPr/>
                </a:tc>
                <a:tc>
                  <a:txBody>
                    <a:bodyPr/>
                    <a:lstStyle/>
                    <a:p>
                      <a:r>
                        <a:rPr dirty="0"/>
                        <a:t>10.414</a:t>
                      </a:r>
                    </a:p>
                  </a:txBody>
                  <a:tcPr/>
                </a:tc>
                <a:tc>
                  <a:txBody>
                    <a:bodyPr/>
                    <a:lstStyle/>
                    <a:p>
                      <a:r>
                        <a:rPr dirty="0"/>
                        <a:t>12.688</a:t>
                      </a:r>
                    </a:p>
                  </a:txBody>
                  <a:tcPr/>
                </a:tc>
                <a:extLst>
                  <a:ext uri="{0D108BD9-81ED-4DB2-BD59-A6C34878D82A}">
                    <a16:rowId xmlns:a16="http://schemas.microsoft.com/office/drawing/2014/main" xmlns="" val="10001"/>
                  </a:ext>
                </a:extLst>
              </a:tr>
              <a:tr h="387300">
                <a:tc>
                  <a:txBody>
                    <a:bodyPr/>
                    <a:lstStyle/>
                    <a:p>
                      <a:r>
                        <a:rPr dirty="0"/>
                        <a:t>0.074</a:t>
                      </a:r>
                    </a:p>
                  </a:txBody>
                  <a:tcPr>
                    <a:solidFill>
                      <a:schemeClr val="accent3">
                        <a:lumMod val="40000"/>
                        <a:lumOff val="60000"/>
                      </a:schemeClr>
                    </a:solidFill>
                  </a:tcPr>
                </a:tc>
                <a:tc>
                  <a:txBody>
                    <a:bodyPr/>
                    <a:lstStyle/>
                    <a:p>
                      <a:r>
                        <a:rPr dirty="0"/>
                        <a:t>0.014</a:t>
                      </a:r>
                    </a:p>
                  </a:txBody>
                  <a:tcPr>
                    <a:solidFill>
                      <a:schemeClr val="accent3">
                        <a:lumMod val="40000"/>
                        <a:lumOff val="60000"/>
                      </a:schemeClr>
                    </a:solidFill>
                  </a:tcPr>
                </a:tc>
                <a:tc>
                  <a:txBody>
                    <a:bodyPr/>
                    <a:lstStyle/>
                    <a:p>
                      <a:r>
                        <a:rPr dirty="0"/>
                        <a:t>5.134</a:t>
                      </a:r>
                    </a:p>
                  </a:txBody>
                  <a:tcPr>
                    <a:solidFill>
                      <a:schemeClr val="accent3">
                        <a:lumMod val="40000"/>
                        <a:lumOff val="60000"/>
                      </a:schemeClr>
                    </a:solidFill>
                  </a:tcPr>
                </a:tc>
                <a:tc>
                  <a:txBody>
                    <a:bodyPr/>
                    <a:lstStyle/>
                    <a:p>
                      <a:r>
                        <a:rPr dirty="0"/>
                        <a:t>6.734e-07</a:t>
                      </a:r>
                    </a:p>
                  </a:txBody>
                  <a:tcPr>
                    <a:solidFill>
                      <a:schemeClr val="accent3">
                        <a:lumMod val="40000"/>
                        <a:lumOff val="60000"/>
                      </a:schemeClr>
                    </a:solidFill>
                  </a:tcPr>
                </a:tc>
                <a:tc>
                  <a:txBody>
                    <a:bodyPr/>
                    <a:lstStyle/>
                    <a:p>
                      <a:r>
                        <a:rPr dirty="0"/>
                        <a:t>0.0456</a:t>
                      </a:r>
                    </a:p>
                  </a:txBody>
                  <a:tcPr>
                    <a:solidFill>
                      <a:schemeClr val="accent3">
                        <a:lumMod val="40000"/>
                        <a:lumOff val="60000"/>
                      </a:schemeClr>
                    </a:solidFill>
                  </a:tcPr>
                </a:tc>
                <a:tc>
                  <a:txBody>
                    <a:bodyPr/>
                    <a:lstStyle/>
                    <a:p>
                      <a:r>
                        <a:rPr dirty="0"/>
                        <a:t>0.102</a:t>
                      </a:r>
                    </a:p>
                  </a:txBody>
                  <a:tcPr>
                    <a:solidFill>
                      <a:schemeClr val="accent3">
                        <a:lumMod val="40000"/>
                        <a:lumOff val="60000"/>
                      </a:schemeClr>
                    </a:solidFill>
                  </a:tcPr>
                </a:tc>
                <a:extLst>
                  <a:ext uri="{0D108BD9-81ED-4DB2-BD59-A6C34878D82A}">
                    <a16:rowId xmlns:a16="http://schemas.microsoft.com/office/drawing/2014/main" xmlns="" val="1000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11048546"/>
              </p:ext>
            </p:extLst>
          </p:nvPr>
        </p:nvGraphicFramePr>
        <p:xfrm>
          <a:off x="182578" y="1792621"/>
          <a:ext cx="5399356" cy="1127305"/>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xmlns="" val="20000"/>
                    </a:ext>
                  </a:extLst>
                </a:gridCol>
                <a:gridCol w="950558">
                  <a:extLst>
                    <a:ext uri="{9D8B030D-6E8A-4147-A177-3AD203B41FA5}">
                      <a16:colId xmlns:a16="http://schemas.microsoft.com/office/drawing/2014/main" xmlns="" val="20001"/>
                    </a:ext>
                  </a:extLst>
                </a:gridCol>
                <a:gridCol w="871855">
                  <a:extLst>
                    <a:ext uri="{9D8B030D-6E8A-4147-A177-3AD203B41FA5}">
                      <a16:colId xmlns:a16="http://schemas.microsoft.com/office/drawing/2014/main" xmlns="" val="20002"/>
                    </a:ext>
                  </a:extLst>
                </a:gridCol>
                <a:gridCol w="1200000">
                  <a:extLst>
                    <a:ext uri="{9D8B030D-6E8A-4147-A177-3AD203B41FA5}">
                      <a16:colId xmlns:a16="http://schemas.microsoft.com/office/drawing/2014/main" xmlns="" val="20003"/>
                    </a:ext>
                  </a:extLst>
                </a:gridCol>
                <a:gridCol w="833755">
                  <a:extLst>
                    <a:ext uri="{9D8B030D-6E8A-4147-A177-3AD203B41FA5}">
                      <a16:colId xmlns:a16="http://schemas.microsoft.com/office/drawing/2014/main" xmlns="" val="20004"/>
                    </a:ext>
                  </a:extLst>
                </a:gridCol>
                <a:gridCol w="787220">
                  <a:extLst>
                    <a:ext uri="{9D8B030D-6E8A-4147-A177-3AD203B41FA5}">
                      <a16:colId xmlns:a16="http://schemas.microsoft.com/office/drawing/2014/main" xmlns="" val="20005"/>
                    </a:ext>
                  </a:extLst>
                </a:gridCol>
              </a:tblGrid>
              <a:tr h="0">
                <a:tc>
                  <a:txBody>
                    <a:bodyPr/>
                    <a:lstStyle/>
                    <a:p>
                      <a:r>
                        <a:t>Coef.</a:t>
                      </a:r>
                    </a:p>
                  </a:txBody>
                  <a:tcPr/>
                </a:tc>
                <a:tc>
                  <a:txBody>
                    <a:bodyPr/>
                    <a:lstStyle/>
                    <a:p>
                      <a:r>
                        <a:t>Std.Err.</a:t>
                      </a:r>
                    </a:p>
                  </a:txBody>
                  <a:tcPr/>
                </a:tc>
                <a:tc>
                  <a:txBody>
                    <a:bodyPr/>
                    <a:lstStyle/>
                    <a:p>
                      <a:r>
                        <a:rPr dirty="0"/>
                        <a:t>t</a:t>
                      </a:r>
                    </a:p>
                  </a:txBody>
                  <a:tcPr/>
                </a:tc>
                <a:tc>
                  <a:txBody>
                    <a:bodyPr/>
                    <a:lstStyle/>
                    <a:p>
                      <a:r>
                        <a:rPr dirty="0"/>
                        <a:t>P&gt;|t|</a:t>
                      </a:r>
                    </a:p>
                  </a:txBody>
                  <a:tcPr/>
                </a:tc>
                <a:tc>
                  <a:txBody>
                    <a:bodyPr/>
                    <a:lstStyle/>
                    <a:p>
                      <a:r>
                        <a:rPr dirty="0"/>
                        <a:t>[0.025</a:t>
                      </a:r>
                    </a:p>
                  </a:txBody>
                  <a:tcPr/>
                </a:tc>
                <a:tc>
                  <a:txBody>
                    <a:bodyPr/>
                    <a:lstStyle/>
                    <a:p>
                      <a:r>
                        <a:t>0.975]</a:t>
                      </a:r>
                    </a:p>
                  </a:txBody>
                  <a:tcPr/>
                </a:tc>
                <a:extLst>
                  <a:ext uri="{0D108BD9-81ED-4DB2-BD59-A6C34878D82A}">
                    <a16:rowId xmlns:a16="http://schemas.microsoft.com/office/drawing/2014/main" xmlns="" val="10000"/>
                  </a:ext>
                </a:extLst>
              </a:tr>
              <a:tr h="395785">
                <a:tc>
                  <a:txBody>
                    <a:bodyPr/>
                    <a:lstStyle/>
                    <a:p>
                      <a:r>
                        <a:rPr dirty="0"/>
                        <a:t>6.679</a:t>
                      </a:r>
                    </a:p>
                  </a:txBody>
                  <a:tcPr/>
                </a:tc>
                <a:tc>
                  <a:txBody>
                    <a:bodyPr/>
                    <a:lstStyle/>
                    <a:p>
                      <a:r>
                        <a:rPr dirty="0"/>
                        <a:t>0.478</a:t>
                      </a:r>
                    </a:p>
                  </a:txBody>
                  <a:tcPr/>
                </a:tc>
                <a:tc>
                  <a:txBody>
                    <a:bodyPr/>
                    <a:lstStyle/>
                    <a:p>
                      <a:r>
                        <a:rPr dirty="0"/>
                        <a:t>13.957</a:t>
                      </a:r>
                    </a:p>
                  </a:txBody>
                  <a:tcPr/>
                </a:tc>
                <a:tc>
                  <a:txBody>
                    <a:bodyPr/>
                    <a:lstStyle/>
                    <a:p>
                      <a:r>
                        <a:rPr dirty="0"/>
                        <a:t>2.804e-31</a:t>
                      </a:r>
                    </a:p>
                  </a:txBody>
                  <a:tcPr/>
                </a:tc>
                <a:tc>
                  <a:txBody>
                    <a:bodyPr/>
                    <a:lstStyle/>
                    <a:p>
                      <a:r>
                        <a:rPr dirty="0"/>
                        <a:t>5.735</a:t>
                      </a:r>
                    </a:p>
                  </a:txBody>
                  <a:tcPr/>
                </a:tc>
                <a:tc>
                  <a:txBody>
                    <a:bodyPr/>
                    <a:lstStyle/>
                    <a:p>
                      <a:r>
                        <a:rPr dirty="0"/>
                        <a:t>7.622</a:t>
                      </a:r>
                    </a:p>
                  </a:txBody>
                  <a:tcPr/>
                </a:tc>
                <a:extLst>
                  <a:ext uri="{0D108BD9-81ED-4DB2-BD59-A6C34878D82A}">
                    <a16:rowId xmlns:a16="http://schemas.microsoft.com/office/drawing/2014/main" xmlns="" val="10001"/>
                  </a:ext>
                </a:extLst>
              </a:tr>
              <a:tr h="351733">
                <a:tc>
                  <a:txBody>
                    <a:bodyPr/>
                    <a:lstStyle/>
                    <a:p>
                      <a:r>
                        <a:rPr dirty="0"/>
                        <a:t>0.048</a:t>
                      </a:r>
                    </a:p>
                  </a:txBody>
                  <a:tcPr>
                    <a:solidFill>
                      <a:schemeClr val="accent1">
                        <a:lumMod val="20000"/>
                        <a:lumOff val="80000"/>
                      </a:schemeClr>
                    </a:solidFill>
                  </a:tcPr>
                </a:tc>
                <a:tc>
                  <a:txBody>
                    <a:bodyPr/>
                    <a:lstStyle/>
                    <a:p>
                      <a:r>
                        <a:rPr dirty="0"/>
                        <a:t>0.0027</a:t>
                      </a:r>
                    </a:p>
                  </a:txBody>
                  <a:tcPr>
                    <a:solidFill>
                      <a:schemeClr val="accent1">
                        <a:lumMod val="20000"/>
                        <a:lumOff val="80000"/>
                      </a:schemeClr>
                    </a:solidFill>
                  </a:tcPr>
                </a:tc>
                <a:tc>
                  <a:txBody>
                    <a:bodyPr/>
                    <a:lstStyle/>
                    <a:p>
                      <a:r>
                        <a:rPr dirty="0"/>
                        <a:t>17.303</a:t>
                      </a:r>
                    </a:p>
                  </a:txBody>
                  <a:tcPr>
                    <a:solidFill>
                      <a:schemeClr val="accent1">
                        <a:lumMod val="20000"/>
                        <a:lumOff val="80000"/>
                      </a:schemeClr>
                    </a:solidFill>
                  </a:tcPr>
                </a:tc>
                <a:tc>
                  <a:txBody>
                    <a:bodyPr/>
                    <a:lstStyle/>
                    <a:p>
                      <a:r>
                        <a:rPr dirty="0"/>
                        <a:t>1.802e-41</a:t>
                      </a:r>
                    </a:p>
                  </a:txBody>
                  <a:tcPr>
                    <a:solidFill>
                      <a:schemeClr val="accent1">
                        <a:lumMod val="20000"/>
                        <a:lumOff val="80000"/>
                      </a:schemeClr>
                    </a:solidFill>
                  </a:tcPr>
                </a:tc>
                <a:tc>
                  <a:txBody>
                    <a:bodyPr/>
                    <a:lstStyle/>
                    <a:p>
                      <a:r>
                        <a:rPr dirty="0"/>
                        <a:t>0.042</a:t>
                      </a:r>
                    </a:p>
                  </a:txBody>
                  <a:tcPr>
                    <a:solidFill>
                      <a:schemeClr val="accent1">
                        <a:lumMod val="20000"/>
                        <a:lumOff val="80000"/>
                      </a:schemeClr>
                    </a:solidFill>
                  </a:tcPr>
                </a:tc>
                <a:tc>
                  <a:txBody>
                    <a:bodyPr/>
                    <a:lstStyle/>
                    <a:p>
                      <a:r>
                        <a:rPr dirty="0"/>
                        <a:t>0.053</a:t>
                      </a:r>
                    </a:p>
                  </a:txBody>
                  <a:tcPr>
                    <a:solidFill>
                      <a:schemeClr val="accent1">
                        <a:lumMod val="20000"/>
                        <a:lumOff val="80000"/>
                      </a:schemeClr>
                    </a:solidFill>
                  </a:tcPr>
                </a:tc>
                <a:extLst>
                  <a:ext uri="{0D108BD9-81ED-4DB2-BD59-A6C34878D82A}">
                    <a16:rowId xmlns:a16="http://schemas.microsoft.com/office/drawing/2014/main" xmlns="" val="10002"/>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815580535"/>
              </p:ext>
            </p:extLst>
          </p:nvPr>
        </p:nvGraphicFramePr>
        <p:xfrm>
          <a:off x="196226" y="3369635"/>
          <a:ext cx="5453947" cy="1100009"/>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xmlns="" val="20000"/>
                    </a:ext>
                  </a:extLst>
                </a:gridCol>
                <a:gridCol w="916115">
                  <a:extLst>
                    <a:ext uri="{9D8B030D-6E8A-4147-A177-3AD203B41FA5}">
                      <a16:colId xmlns:a16="http://schemas.microsoft.com/office/drawing/2014/main" xmlns="" val="20001"/>
                    </a:ext>
                  </a:extLst>
                </a:gridCol>
                <a:gridCol w="871855">
                  <a:extLst>
                    <a:ext uri="{9D8B030D-6E8A-4147-A177-3AD203B41FA5}">
                      <a16:colId xmlns:a16="http://schemas.microsoft.com/office/drawing/2014/main" xmlns="" val="20002"/>
                    </a:ext>
                  </a:extLst>
                </a:gridCol>
                <a:gridCol w="1200000">
                  <a:extLst>
                    <a:ext uri="{9D8B030D-6E8A-4147-A177-3AD203B41FA5}">
                      <a16:colId xmlns:a16="http://schemas.microsoft.com/office/drawing/2014/main" xmlns="" val="20003"/>
                    </a:ext>
                  </a:extLst>
                </a:gridCol>
                <a:gridCol w="833755">
                  <a:extLst>
                    <a:ext uri="{9D8B030D-6E8A-4147-A177-3AD203B41FA5}">
                      <a16:colId xmlns:a16="http://schemas.microsoft.com/office/drawing/2014/main" xmlns="" val="20004"/>
                    </a:ext>
                  </a:extLst>
                </a:gridCol>
                <a:gridCol w="876254">
                  <a:extLst>
                    <a:ext uri="{9D8B030D-6E8A-4147-A177-3AD203B41FA5}">
                      <a16:colId xmlns:a16="http://schemas.microsoft.com/office/drawing/2014/main" xmlns="" val="20005"/>
                    </a:ext>
                  </a:extLst>
                </a:gridCol>
              </a:tblGrid>
              <a:tr h="0">
                <a:tc>
                  <a:txBody>
                    <a:bodyPr/>
                    <a:lstStyle/>
                    <a:p>
                      <a:r>
                        <a:rPr dirty="0"/>
                        <a:t>Coef.</a:t>
                      </a:r>
                    </a:p>
                  </a:txBody>
                  <a:tcPr/>
                </a:tc>
                <a:tc>
                  <a:txBody>
                    <a:bodyPr/>
                    <a:lstStyle/>
                    <a:p>
                      <a:r>
                        <a:t>Std.Err.</a:t>
                      </a:r>
                    </a:p>
                  </a:txBody>
                  <a:tcPr/>
                </a:tc>
                <a:tc>
                  <a:txBody>
                    <a:bodyPr/>
                    <a:lstStyle/>
                    <a:p>
                      <a:r>
                        <a:rPr dirty="0"/>
                        <a:t>t</a:t>
                      </a:r>
                    </a:p>
                  </a:txBody>
                  <a:tcPr/>
                </a:tc>
                <a:tc>
                  <a:txBody>
                    <a:bodyPr/>
                    <a:lstStyle/>
                    <a:p>
                      <a:r>
                        <a:t>P&gt;|t|</a:t>
                      </a:r>
                    </a:p>
                  </a:txBody>
                  <a:tcPr/>
                </a:tc>
                <a:tc>
                  <a:txBody>
                    <a:bodyPr/>
                    <a:lstStyle/>
                    <a:p>
                      <a:r>
                        <a:t>[0.025</a:t>
                      </a:r>
                    </a:p>
                  </a:txBody>
                  <a:tcPr/>
                </a:tc>
                <a:tc>
                  <a:txBody>
                    <a:bodyPr/>
                    <a:lstStyle/>
                    <a:p>
                      <a:r>
                        <a:t>0.975]</a:t>
                      </a:r>
                    </a:p>
                  </a:txBody>
                  <a:tcPr/>
                </a:tc>
                <a:extLst>
                  <a:ext uri="{0D108BD9-81ED-4DB2-BD59-A6C34878D82A}">
                    <a16:rowId xmlns:a16="http://schemas.microsoft.com/office/drawing/2014/main" xmlns="" val="10000"/>
                  </a:ext>
                </a:extLst>
              </a:tr>
              <a:tr h="368489">
                <a:tc>
                  <a:txBody>
                    <a:bodyPr/>
                    <a:lstStyle/>
                    <a:p>
                      <a:r>
                        <a:rPr dirty="0"/>
                        <a:t>9.567</a:t>
                      </a:r>
                    </a:p>
                  </a:txBody>
                  <a:tcPr/>
                </a:tc>
                <a:tc>
                  <a:txBody>
                    <a:bodyPr/>
                    <a:lstStyle/>
                    <a:p>
                      <a:r>
                        <a:rPr dirty="0"/>
                        <a:t>0.553</a:t>
                      </a:r>
                    </a:p>
                  </a:txBody>
                  <a:tcPr/>
                </a:tc>
                <a:tc>
                  <a:txBody>
                    <a:bodyPr/>
                    <a:lstStyle/>
                    <a:p>
                      <a:r>
                        <a:rPr dirty="0"/>
                        <a:t>17.279</a:t>
                      </a:r>
                    </a:p>
                  </a:txBody>
                  <a:tcPr/>
                </a:tc>
                <a:tc>
                  <a:txBody>
                    <a:bodyPr/>
                    <a:lstStyle/>
                    <a:p>
                      <a:r>
                        <a:rPr dirty="0"/>
                        <a:t>2.133e-41</a:t>
                      </a:r>
                    </a:p>
                  </a:txBody>
                  <a:tcPr/>
                </a:tc>
                <a:tc>
                  <a:txBody>
                    <a:bodyPr/>
                    <a:lstStyle/>
                    <a:p>
                      <a:r>
                        <a:rPr dirty="0"/>
                        <a:t>8.475</a:t>
                      </a:r>
                    </a:p>
                  </a:txBody>
                  <a:tcPr/>
                </a:tc>
                <a:tc>
                  <a:txBody>
                    <a:bodyPr/>
                    <a:lstStyle/>
                    <a:p>
                      <a:r>
                        <a:rPr dirty="0"/>
                        <a:t>10.659</a:t>
                      </a:r>
                    </a:p>
                  </a:txBody>
                  <a:tcPr/>
                </a:tc>
                <a:extLst>
                  <a:ext uri="{0D108BD9-81ED-4DB2-BD59-A6C34878D82A}">
                    <a16:rowId xmlns:a16="http://schemas.microsoft.com/office/drawing/2014/main" xmlns="" val="10001"/>
                  </a:ext>
                </a:extLst>
              </a:tr>
              <a:tr h="354842">
                <a:tc>
                  <a:txBody>
                    <a:bodyPr/>
                    <a:lstStyle/>
                    <a:p>
                      <a:r>
                        <a:rPr dirty="0"/>
                        <a:t>0.195</a:t>
                      </a:r>
                    </a:p>
                  </a:txBody>
                  <a:tcPr>
                    <a:solidFill>
                      <a:schemeClr val="accent2">
                        <a:lumMod val="20000"/>
                        <a:lumOff val="80000"/>
                      </a:schemeClr>
                    </a:solidFill>
                  </a:tcPr>
                </a:tc>
                <a:tc>
                  <a:txBody>
                    <a:bodyPr/>
                    <a:lstStyle/>
                    <a:p>
                      <a:r>
                        <a:rPr dirty="0"/>
                        <a:t>0.020</a:t>
                      </a:r>
                    </a:p>
                  </a:txBody>
                  <a:tcPr>
                    <a:solidFill>
                      <a:schemeClr val="accent2">
                        <a:lumMod val="20000"/>
                        <a:lumOff val="80000"/>
                      </a:schemeClr>
                    </a:solidFill>
                  </a:tcPr>
                </a:tc>
                <a:tc>
                  <a:txBody>
                    <a:bodyPr/>
                    <a:lstStyle/>
                    <a:p>
                      <a:r>
                        <a:rPr dirty="0"/>
                        <a:t>9.429</a:t>
                      </a:r>
                    </a:p>
                  </a:txBody>
                  <a:tcPr>
                    <a:solidFill>
                      <a:schemeClr val="accent2">
                        <a:lumMod val="20000"/>
                        <a:lumOff val="80000"/>
                      </a:schemeClr>
                    </a:solidFill>
                  </a:tcPr>
                </a:tc>
                <a:tc>
                  <a:txBody>
                    <a:bodyPr/>
                    <a:lstStyle/>
                    <a:p>
                      <a:r>
                        <a:rPr dirty="0"/>
                        <a:t>1.134e-17</a:t>
                      </a:r>
                    </a:p>
                  </a:txBody>
                  <a:tcPr>
                    <a:solidFill>
                      <a:schemeClr val="accent2">
                        <a:lumMod val="20000"/>
                        <a:lumOff val="80000"/>
                      </a:schemeClr>
                    </a:solidFill>
                  </a:tcPr>
                </a:tc>
                <a:tc>
                  <a:txBody>
                    <a:bodyPr/>
                    <a:lstStyle/>
                    <a:p>
                      <a:r>
                        <a:rPr dirty="0"/>
                        <a:t>0.154</a:t>
                      </a:r>
                    </a:p>
                  </a:txBody>
                  <a:tcPr>
                    <a:solidFill>
                      <a:schemeClr val="accent2">
                        <a:lumMod val="20000"/>
                        <a:lumOff val="80000"/>
                      </a:schemeClr>
                    </a:solidFill>
                  </a:tcPr>
                </a:tc>
                <a:tc>
                  <a:txBody>
                    <a:bodyPr/>
                    <a:lstStyle/>
                    <a:p>
                      <a:r>
                        <a:rPr dirty="0"/>
                        <a:t>0.236</a:t>
                      </a:r>
                    </a:p>
                  </a:txBody>
                  <a:tcPr>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extLst>
                        <a:ext uri="{9D8B030D-6E8A-4147-A177-3AD203B41FA5}">
                          <a16:colId xmlns:a16="http://schemas.microsoft.com/office/drawing/2014/main" xmlns="" val="20000"/>
                        </a:ext>
                      </a:extLst>
                    </a:gridCol>
                    <a:gridCol w="755968">
                      <a:extLst>
                        <a:ext uri="{9D8B030D-6E8A-4147-A177-3AD203B41FA5}">
                          <a16:colId xmlns:a16="http://schemas.microsoft.com/office/drawing/2014/main" xmlns="" val="20001"/>
                        </a:ext>
                      </a:extLst>
                    </a:gridCol>
                    <a:gridCol w="916115">
                      <a:extLst>
                        <a:ext uri="{9D8B030D-6E8A-4147-A177-3AD203B41FA5}">
                          <a16:colId xmlns:a16="http://schemas.microsoft.com/office/drawing/2014/main" xmlns="" val="20002"/>
                        </a:ext>
                      </a:extLst>
                    </a:gridCol>
                    <a:gridCol w="871855">
                      <a:extLst>
                        <a:ext uri="{9D8B030D-6E8A-4147-A177-3AD203B41FA5}">
                          <a16:colId xmlns:a16="http://schemas.microsoft.com/office/drawing/2014/main" xmlns="" val="20003"/>
                        </a:ext>
                      </a:extLst>
                    </a:gridCol>
                    <a:gridCol w="1147355">
                      <a:extLst>
                        <a:ext uri="{9D8B030D-6E8A-4147-A177-3AD203B41FA5}">
                          <a16:colId xmlns:a16="http://schemas.microsoft.com/office/drawing/2014/main" xmlns="" val="20004"/>
                        </a:ext>
                      </a:extLst>
                    </a:gridCol>
                    <a:gridCol w="833755">
                      <a:extLst>
                        <a:ext uri="{9D8B030D-6E8A-4147-A177-3AD203B41FA5}">
                          <a16:colId xmlns:a16="http://schemas.microsoft.com/office/drawing/2014/main" xmlns="" val="20005"/>
                        </a:ext>
                      </a:extLst>
                    </a:gridCol>
                    <a:gridCol w="887130">
                      <a:extLst>
                        <a:ext uri="{9D8B030D-6E8A-4147-A177-3AD203B41FA5}">
                          <a16:colId xmlns:a16="http://schemas.microsoft.com/office/drawing/2014/main" xmlns="" val="20006"/>
                        </a:ext>
                      </a:extLst>
                    </a:gridCol>
                  </a:tblGrid>
                  <a:tr h="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a16="http://schemas.microsoft.com/office/drawing/2014/main" xmlns="" val="10000"/>
                      </a:ext>
                    </a:extLst>
                  </a:tr>
                  <a:tr h="450376">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0</m:t>
                                    </m:r>
                                  </m:sub>
                                </m:sSub>
                              </m:oMath>
                            </m:oMathPara>
                          </a14:m>
                          <a:endParaRPr dirty="0"/>
                        </a:p>
                      </a:txBody>
                      <a:tcPr/>
                    </a:tc>
                    <a:tc>
                      <a:txBody>
                        <a:bodyPr/>
                        <a:lstStyle/>
                        <a:p>
                          <a:r>
                            <a:rPr dirty="0"/>
                            <a:t>2.602</a:t>
                          </a:r>
                        </a:p>
                      </a:txBody>
                      <a:tcPr/>
                    </a:tc>
                    <a:tc>
                      <a:txBody>
                        <a:bodyPr/>
                        <a:lstStyle/>
                        <a:p>
                          <a:r>
                            <a:rPr dirty="0"/>
                            <a:t>0.332</a:t>
                          </a:r>
                        </a:p>
                      </a:txBody>
                      <a:tcPr/>
                    </a:tc>
                    <a:tc>
                      <a:txBody>
                        <a:bodyPr/>
                        <a:lstStyle/>
                        <a:p>
                          <a:r>
                            <a:rPr dirty="0"/>
                            <a:t>7.820</a:t>
                          </a:r>
                        </a:p>
                      </a:txBody>
                      <a:tcPr/>
                    </a:tc>
                    <a:tc>
                      <a:txBody>
                        <a:bodyPr/>
                        <a:lstStyle/>
                        <a:p>
                          <a:r>
                            <a:rPr dirty="0"/>
                            <a:t>3.176e-13</a:t>
                          </a:r>
                        </a:p>
                      </a:txBody>
                      <a:tcPr/>
                    </a:tc>
                    <a:tc>
                      <a:txBody>
                        <a:bodyPr/>
                        <a:lstStyle/>
                        <a:p>
                          <a:r>
                            <a:rPr dirty="0"/>
                            <a:t>1.945</a:t>
                          </a:r>
                        </a:p>
                      </a:txBody>
                      <a:tcPr/>
                    </a:tc>
                    <a:tc>
                      <a:txBody>
                        <a:bodyPr/>
                        <a:lstStyle/>
                        <a:p>
                          <a:r>
                            <a:rPr dirty="0"/>
                            <a:t>3.258</a:t>
                          </a:r>
                        </a:p>
                      </a:txBody>
                      <a:tcPr/>
                    </a:tc>
                    <a:extLst>
                      <a:ext uri="{0D108BD9-81ED-4DB2-BD59-A6C34878D82A}">
                        <a16:rowId xmlns:a16="http://schemas.microsoft.com/office/drawing/2014/main" xmlns="" val="10001"/>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𝑇𝑉</m:t>
                                    </m:r>
                                  </m:sub>
                                </m:sSub>
                              </m:oMath>
                            </m:oMathPara>
                          </a14:m>
                          <a:endParaRPr dirty="0"/>
                        </a:p>
                      </a:txBody>
                      <a:tcPr>
                        <a:solidFill>
                          <a:schemeClr val="accent1">
                            <a:lumMod val="20000"/>
                            <a:lumOff val="80000"/>
                          </a:schemeClr>
                        </a:solidFill>
                      </a:tcPr>
                    </a:tc>
                    <a:tc>
                      <a:txBody>
                        <a:bodyPr/>
                        <a:lstStyle/>
                        <a:p>
                          <a:r>
                            <a:rPr dirty="0"/>
                            <a:t>0.046</a:t>
                          </a:r>
                        </a:p>
                      </a:txBody>
                      <a:tcPr>
                        <a:solidFill>
                          <a:schemeClr val="accent1">
                            <a:lumMod val="20000"/>
                            <a:lumOff val="80000"/>
                          </a:schemeClr>
                        </a:solidFill>
                      </a:tcPr>
                    </a:tc>
                    <a:tc>
                      <a:txBody>
                        <a:bodyPr/>
                        <a:lstStyle/>
                        <a:p>
                          <a:r>
                            <a:rPr dirty="0"/>
                            <a:t>0.0015</a:t>
                          </a:r>
                        </a:p>
                      </a:txBody>
                      <a:tcPr>
                        <a:solidFill>
                          <a:schemeClr val="accent1">
                            <a:lumMod val="20000"/>
                            <a:lumOff val="80000"/>
                          </a:schemeClr>
                        </a:solidFill>
                      </a:tcPr>
                    </a:tc>
                    <a:tc>
                      <a:txBody>
                        <a:bodyPr/>
                        <a:lstStyle/>
                        <a:p>
                          <a:r>
                            <a:rPr dirty="0"/>
                            <a:t>29.887</a:t>
                          </a:r>
                        </a:p>
                      </a:txBody>
                      <a:tcPr>
                        <a:solidFill>
                          <a:schemeClr val="accent1">
                            <a:lumMod val="20000"/>
                            <a:lumOff val="80000"/>
                          </a:schemeClr>
                        </a:solidFill>
                      </a:tcPr>
                    </a:tc>
                    <a:tc>
                      <a:txBody>
                        <a:bodyPr/>
                        <a:lstStyle/>
                        <a:p>
                          <a:r>
                            <a:rPr dirty="0"/>
                            <a:t>6.314e-75</a:t>
                          </a:r>
                        </a:p>
                      </a:txBody>
                      <a:tcPr>
                        <a:solidFill>
                          <a:schemeClr val="accent1">
                            <a:lumMod val="20000"/>
                            <a:lumOff val="80000"/>
                          </a:schemeClr>
                        </a:solidFill>
                      </a:tcPr>
                    </a:tc>
                    <a:tc>
                      <a:txBody>
                        <a:bodyPr/>
                        <a:lstStyle/>
                        <a:p>
                          <a:r>
                            <a:rPr dirty="0"/>
                            <a:t>0.043</a:t>
                          </a:r>
                        </a:p>
                      </a:txBody>
                      <a:tcPr>
                        <a:solidFill>
                          <a:schemeClr val="accent1">
                            <a:lumMod val="20000"/>
                            <a:lumOff val="80000"/>
                          </a:schemeClr>
                        </a:solidFill>
                      </a:tcPr>
                    </a:tc>
                    <a:tc>
                      <a:txBody>
                        <a:bodyPr/>
                        <a:lstStyle/>
                        <a:p>
                          <a:r>
                            <a:rPr dirty="0"/>
                            <a:t>0.049</a:t>
                          </a:r>
                        </a:p>
                      </a:txBody>
                      <a:tcPr>
                        <a:solidFill>
                          <a:schemeClr val="accent1">
                            <a:lumMod val="20000"/>
                            <a:lumOff val="80000"/>
                          </a:schemeClr>
                        </a:solidFill>
                      </a:tcPr>
                    </a:tc>
                    <a:extLst>
                      <a:ext uri="{0D108BD9-81ED-4DB2-BD59-A6C34878D82A}">
                        <a16:rowId xmlns:a16="http://schemas.microsoft.com/office/drawing/2014/main" xmlns="" val="10002"/>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𝑅𝐴𝐷𝐼𝑂</m:t>
                                    </m:r>
                                  </m:sub>
                                </m:sSub>
                              </m:oMath>
                            </m:oMathPara>
                          </a14:m>
                          <a:endParaRPr dirty="0"/>
                        </a:p>
                      </a:txBody>
                      <a:tcPr>
                        <a:solidFill>
                          <a:schemeClr val="accent2">
                            <a:lumMod val="60000"/>
                            <a:lumOff val="40000"/>
                            <a:alpha val="20000"/>
                          </a:schemeClr>
                        </a:solidFill>
                      </a:tcPr>
                    </a:tc>
                    <a:tc>
                      <a:txBody>
                        <a:bodyPr/>
                        <a:lstStyle/>
                        <a:p>
                          <a:r>
                            <a:rPr dirty="0"/>
                            <a:t>0.175</a:t>
                          </a:r>
                        </a:p>
                      </a:txBody>
                      <a:tcPr>
                        <a:solidFill>
                          <a:schemeClr val="accent2">
                            <a:lumMod val="60000"/>
                            <a:lumOff val="40000"/>
                            <a:alpha val="20000"/>
                          </a:schemeClr>
                        </a:solidFill>
                      </a:tcPr>
                    </a:tc>
                    <a:tc>
                      <a:txBody>
                        <a:bodyPr/>
                        <a:lstStyle/>
                        <a:p>
                          <a:r>
                            <a:rPr dirty="0"/>
                            <a:t>0.0094</a:t>
                          </a:r>
                        </a:p>
                      </a:txBody>
                      <a:tcPr>
                        <a:solidFill>
                          <a:schemeClr val="accent2">
                            <a:lumMod val="60000"/>
                            <a:lumOff val="40000"/>
                            <a:alpha val="20000"/>
                          </a:schemeClr>
                        </a:solidFill>
                      </a:tcPr>
                    </a:tc>
                    <a:tc>
                      <a:txBody>
                        <a:bodyPr/>
                        <a:lstStyle/>
                        <a:p>
                          <a:r>
                            <a:rPr dirty="0"/>
                            <a:t>18.576</a:t>
                          </a:r>
                        </a:p>
                      </a:txBody>
                      <a:tcPr>
                        <a:solidFill>
                          <a:schemeClr val="accent2">
                            <a:lumMod val="60000"/>
                            <a:lumOff val="40000"/>
                            <a:alpha val="20000"/>
                          </a:schemeClr>
                        </a:solidFill>
                      </a:tcPr>
                    </a:tc>
                    <a:tc>
                      <a:txBody>
                        <a:bodyPr/>
                        <a:lstStyle/>
                        <a:p>
                          <a:r>
                            <a:rPr dirty="0"/>
                            <a:t>4.297e-45</a:t>
                          </a:r>
                        </a:p>
                      </a:txBody>
                      <a:tcPr>
                        <a:solidFill>
                          <a:schemeClr val="accent2">
                            <a:lumMod val="60000"/>
                            <a:lumOff val="40000"/>
                            <a:alpha val="20000"/>
                          </a:schemeClr>
                        </a:solidFill>
                      </a:tcPr>
                    </a:tc>
                    <a:tc>
                      <a:txBody>
                        <a:bodyPr/>
                        <a:lstStyle/>
                        <a:p>
                          <a:r>
                            <a:rPr dirty="0"/>
                            <a:t>0.156</a:t>
                          </a:r>
                        </a:p>
                      </a:txBody>
                      <a:tcPr>
                        <a:solidFill>
                          <a:schemeClr val="accent2">
                            <a:lumMod val="60000"/>
                            <a:lumOff val="40000"/>
                            <a:alpha val="20000"/>
                          </a:schemeClr>
                        </a:solidFill>
                      </a:tcPr>
                    </a:tc>
                    <a:tc>
                      <a:txBody>
                        <a:bodyPr/>
                        <a:lstStyle/>
                        <a:p>
                          <a:r>
                            <a:rPr dirty="0"/>
                            <a:t>0.194</a:t>
                          </a:r>
                        </a:p>
                      </a:txBody>
                      <a:tcPr>
                        <a:solidFill>
                          <a:schemeClr val="accent2">
                            <a:lumMod val="60000"/>
                            <a:lumOff val="40000"/>
                            <a:alpha val="20000"/>
                          </a:schemeClr>
                        </a:solidFill>
                      </a:tcPr>
                    </a:tc>
                    <a:extLst>
                      <a:ext uri="{0D108BD9-81ED-4DB2-BD59-A6C34878D82A}">
                        <a16:rowId xmlns:a16="http://schemas.microsoft.com/office/drawing/2014/main" xmlns="" val="10003"/>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𝑁𝐸𝑊𝑆</m:t>
                                    </m:r>
                                  </m:sub>
                                </m:sSub>
                              </m:oMath>
                            </m:oMathPara>
                          </a14:m>
                          <a:endParaRPr dirty="0"/>
                        </a:p>
                      </a:txBody>
                      <a:tcPr>
                        <a:solidFill>
                          <a:schemeClr val="accent3">
                            <a:lumMod val="40000"/>
                            <a:lumOff val="60000"/>
                          </a:schemeClr>
                        </a:solidFill>
                      </a:tcPr>
                    </a:tc>
                    <a:tc>
                      <a:txBody>
                        <a:bodyPr/>
                        <a:lstStyle/>
                        <a:p>
                          <a:r>
                            <a:rPr dirty="0"/>
                            <a:t>0.013</a:t>
                          </a:r>
                        </a:p>
                      </a:txBody>
                      <a:tcPr>
                        <a:solidFill>
                          <a:schemeClr val="accent3">
                            <a:lumMod val="40000"/>
                            <a:lumOff val="60000"/>
                          </a:schemeClr>
                        </a:solidFill>
                      </a:tcPr>
                    </a:tc>
                    <a:tc>
                      <a:txBody>
                        <a:bodyPr/>
                        <a:lstStyle/>
                        <a:p>
                          <a:r>
                            <a:rPr dirty="0"/>
                            <a:t>0.0</a:t>
                          </a:r>
                          <a:r>
                            <a:rPr lang="en-US" dirty="0"/>
                            <a:t>2</a:t>
                          </a:r>
                          <a:r>
                            <a:rPr dirty="0"/>
                            <a:t>8</a:t>
                          </a:r>
                        </a:p>
                      </a:txBody>
                      <a:tcPr>
                        <a:solidFill>
                          <a:schemeClr val="accent3">
                            <a:lumMod val="40000"/>
                            <a:lumOff val="60000"/>
                          </a:schemeClr>
                        </a:solidFill>
                      </a:tcPr>
                    </a:tc>
                    <a:tc>
                      <a:txBody>
                        <a:bodyPr/>
                        <a:lstStyle/>
                        <a:p>
                          <a:r>
                            <a:rPr dirty="0"/>
                            <a:t>2.338</a:t>
                          </a:r>
                        </a:p>
                      </a:txBody>
                      <a:tcPr>
                        <a:solidFill>
                          <a:schemeClr val="accent3">
                            <a:lumMod val="40000"/>
                            <a:lumOff val="60000"/>
                          </a:schemeClr>
                        </a:solidFill>
                      </a:tcPr>
                    </a:tc>
                    <a:tc>
                      <a:txBody>
                        <a:bodyPr/>
                        <a:lstStyle/>
                        <a:p>
                          <a:r>
                            <a:rPr dirty="0"/>
                            <a:t>0.0203</a:t>
                          </a:r>
                        </a:p>
                      </a:txBody>
                      <a:tcPr>
                        <a:solidFill>
                          <a:schemeClr val="accent3">
                            <a:lumMod val="40000"/>
                            <a:lumOff val="60000"/>
                          </a:schemeClr>
                        </a:solidFill>
                      </a:tcPr>
                    </a:tc>
                    <a:tc>
                      <a:txBody>
                        <a:bodyPr/>
                        <a:lstStyle/>
                        <a:p>
                          <a:r>
                            <a:rPr dirty="0"/>
                            <a:t>0.0</a:t>
                          </a:r>
                          <a:r>
                            <a:rPr lang="en-US" dirty="0"/>
                            <a:t>08</a:t>
                          </a:r>
                          <a:endParaRPr dirty="0"/>
                        </a:p>
                      </a:txBody>
                      <a:tcPr>
                        <a:solidFill>
                          <a:schemeClr val="accent3">
                            <a:lumMod val="40000"/>
                            <a:lumOff val="60000"/>
                          </a:schemeClr>
                        </a:solidFill>
                      </a:tcPr>
                    </a:tc>
                    <a:tc>
                      <a:txBody>
                        <a:bodyPr/>
                        <a:lstStyle/>
                        <a:p>
                          <a:r>
                            <a:rPr dirty="0"/>
                            <a:t>0.0</a:t>
                          </a:r>
                          <a:r>
                            <a:rPr lang="en-US" dirty="0"/>
                            <a:t>3</a:t>
                          </a:r>
                          <a:r>
                            <a:rPr dirty="0"/>
                            <a:t>5</a:t>
                          </a:r>
                        </a:p>
                      </a:txBody>
                      <a:tcPr>
                        <a:solidFill>
                          <a:schemeClr val="accent3">
                            <a:lumMod val="40000"/>
                            <a:lumOff val="60000"/>
                          </a:schemeClr>
                        </a:solidFill>
                      </a:tcPr>
                    </a:tc>
                    <a:extLst>
                      <a:ext uri="{0D108BD9-81ED-4DB2-BD59-A6C34878D82A}">
                        <a16:rowId xmlns:a16="http://schemas.microsoft.com/office/drawing/2014/main" xmlns="" val="100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36576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endParaRPr lang="en-US"/>
                        </a:p>
                      </a:txBody>
                      <a:tcPr>
                        <a:blipFill rotWithShape="0">
                          <a:blip r:embed="rId2"/>
                          <a:stretch>
                            <a:fillRect l="-680" t="-87838" r="-606803" b="-266216"/>
                          </a:stretch>
                        </a:blipFill>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5760">
                    <a:tc>
                      <a:txBody>
                        <a:bodyPr/>
                        <a:lstStyle/>
                        <a:p>
                          <a:endParaRPr lang="en-US"/>
                        </a:p>
                      </a:txBody>
                      <a:tcPr>
                        <a:blipFill rotWithShape="0">
                          <a:blip r:embed="rId2"/>
                          <a:stretch>
                            <a:fillRect l="-680" t="-227869" r="-606803" b="-222951"/>
                          </a:stretch>
                        </a:blip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5760">
                    <a:tc>
                      <a:txBody>
                        <a:bodyPr/>
                        <a:lstStyle/>
                        <a:p>
                          <a:endParaRPr lang="en-US"/>
                        </a:p>
                      </a:txBody>
                      <a:tcPr>
                        <a:blipFill rotWithShape="0">
                          <a:blip r:embed="rId2"/>
                          <a:stretch>
                            <a:fillRect l="-680" t="-333333" r="-606803" b="-126667"/>
                          </a:stretch>
                        </a:blip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5760">
                    <a:tc>
                      <a:txBody>
                        <a:bodyPr/>
                        <a:lstStyle/>
                        <a:p>
                          <a:endParaRPr lang="en-US"/>
                        </a:p>
                      </a:txBody>
                      <a:tcPr>
                        <a:blipFill rotWithShape="0">
                          <a:blip r:embed="rId2"/>
                          <a:stretch>
                            <a:fillRect l="-680" t="-433333" r="-606803" b="-26667"/>
                          </a:stretch>
                        </a:blip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Fallback>
      </mc:AlternateContent>
      <p:sp>
        <p:nvSpPr>
          <p:cNvPr id="10" name="Content Placeholder 2"/>
          <p:cNvSpPr>
            <a:spLocks noGrp="1"/>
          </p:cNvSpPr>
          <p:nvPr>
            <p:ph idx="1"/>
          </p:nvPr>
        </p:nvSpPr>
        <p:spPr>
          <a:xfrm>
            <a:off x="880084" y="1028399"/>
            <a:ext cx="4004344" cy="500917"/>
          </a:xfrm>
        </p:spPr>
        <p:txBody>
          <a:bodyPr/>
          <a:lstStyle/>
          <a:p>
            <a:r>
              <a:rPr lang="en-US" sz="2400" b="1" dirty="0"/>
              <a:t>Three individual models</a:t>
            </a:r>
          </a:p>
        </p:txBody>
      </p:sp>
      <p:sp>
        <p:nvSpPr>
          <p:cNvPr id="11" name="Content Placeholder 2"/>
          <p:cNvSpPr txBox="1">
            <a:spLocks/>
          </p:cNvSpPr>
          <p:nvPr/>
        </p:nvSpPr>
        <p:spPr>
          <a:xfrm>
            <a:off x="7037207" y="1028399"/>
            <a:ext cx="4004344" cy="50091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a:t>One model</a:t>
            </a:r>
          </a:p>
        </p:txBody>
      </p:sp>
      <p:sp>
        <p:nvSpPr>
          <p:cNvPr id="12" name="Content Placeholder 2"/>
          <p:cNvSpPr txBox="1">
            <a:spLocks/>
          </p:cNvSpPr>
          <p:nvPr/>
        </p:nvSpPr>
        <p:spPr>
          <a:xfrm>
            <a:off x="131641" y="1361040"/>
            <a:ext cx="707499"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TV</a:t>
            </a:r>
            <a:endParaRPr lang="en-US" sz="2400" b="1" dirty="0"/>
          </a:p>
        </p:txBody>
      </p:sp>
      <p:sp>
        <p:nvSpPr>
          <p:cNvPr id="13" name="Content Placeholder 2"/>
          <p:cNvSpPr txBox="1">
            <a:spLocks/>
          </p:cNvSpPr>
          <p:nvPr/>
        </p:nvSpPr>
        <p:spPr>
          <a:xfrm>
            <a:off x="117993" y="2978754"/>
            <a:ext cx="1246783"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RADIO</a:t>
            </a:r>
            <a:endParaRPr lang="en-US" sz="2400" b="1" dirty="0"/>
          </a:p>
        </p:txBody>
      </p:sp>
      <p:sp>
        <p:nvSpPr>
          <p:cNvPr id="14" name="Content Placeholder 2"/>
          <p:cNvSpPr txBox="1">
            <a:spLocks/>
          </p:cNvSpPr>
          <p:nvPr/>
        </p:nvSpPr>
        <p:spPr>
          <a:xfrm>
            <a:off x="67808" y="4469644"/>
            <a:ext cx="1092252"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NEWS</a:t>
            </a:r>
            <a:endParaRPr lang="en-US" sz="2400" b="1" dirty="0"/>
          </a:p>
        </p:txBody>
      </p:sp>
    </p:spTree>
    <p:extLst>
      <p:ext uri="{BB962C8B-B14F-4D97-AF65-F5344CB8AC3E}">
        <p14:creationId xmlns:p14="http://schemas.microsoft.com/office/powerpoint/2010/main" val="1056356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3" name="Content Placeholder 2"/>
          <p:cNvSpPr>
            <a:spLocks noGrp="1"/>
          </p:cNvSpPr>
          <p:nvPr>
            <p:ph idx="1"/>
          </p:nvPr>
        </p:nvSpPr>
        <p:spPr/>
        <p:txBody>
          <a:bodyPr/>
          <a:lstStyle/>
          <a:p>
            <a:r>
              <a:rPr lang="en-US" sz="2400" dirty="0"/>
              <a:t>Collinearity  refers to the case in which two or more predictors are correlated (related). </a:t>
            </a:r>
          </a:p>
          <a:p>
            <a:endParaRPr lang="en-US" sz="2400" dirty="0"/>
          </a:p>
          <a:p>
            <a:r>
              <a:rPr lang="en-US" sz="2400" dirty="0"/>
              <a:t>We will re-visit collinearity in the next lectures, but for now we want to examine how does collinearity affects our confidence on the coefficients and consequently on the importance of those coefficients. </a:t>
            </a:r>
          </a:p>
          <a:p>
            <a:endParaRPr lang="en-US" sz="2400" dirty="0"/>
          </a:p>
          <a:p>
            <a:r>
              <a:rPr lang="en-US" sz="2400" dirty="0"/>
              <a:t>Assuming uncorrelated noise then we can show: </a:t>
            </a:r>
          </a:p>
          <a:p>
            <a:endParaRPr lang="en-US" sz="2400" dirty="0"/>
          </a:p>
        </p:txBody>
      </p:sp>
      <p:pic>
        <p:nvPicPr>
          <p:cNvPr id="4" name="Picture 3"/>
          <p:cNvPicPr>
            <a:picLocks noChangeAspect="1"/>
          </p:cNvPicPr>
          <p:nvPr/>
        </p:nvPicPr>
        <p:blipFill>
          <a:blip r:embed="rId3"/>
          <a:stretch>
            <a:fillRect/>
          </a:stretch>
        </p:blipFill>
        <p:spPr>
          <a:xfrm>
            <a:off x="3867150" y="4983803"/>
            <a:ext cx="4457700" cy="520700"/>
          </a:xfrm>
          <a:prstGeom prst="rect">
            <a:avLst/>
          </a:prstGeom>
        </p:spPr>
      </p:pic>
      <p:sp>
        <p:nvSpPr>
          <p:cNvPr id="5" name="Slide Number Placeholder 4"/>
          <p:cNvSpPr>
            <a:spLocks noGrp="1"/>
          </p:cNvSpPr>
          <p:nvPr>
            <p:ph type="sldNum" sz="quarter" idx="12"/>
          </p:nvPr>
        </p:nvSpPr>
        <p:spPr/>
        <p:txBody>
          <a:bodyPr/>
          <a:lstStyle/>
          <a:p>
            <a:fld id="{81B7CCDB-6D39-0547-B7B3-C80E39D6513A}" type="slidenum">
              <a:rPr lang="en-US" smtClean="0"/>
              <a:t>34</a:t>
            </a:fld>
            <a:endParaRPr lang="en-US"/>
          </a:p>
        </p:txBody>
      </p:sp>
    </p:spTree>
    <p:extLst>
      <p:ext uri="{BB962C8B-B14F-4D97-AF65-F5344CB8AC3E}">
        <p14:creationId xmlns:p14="http://schemas.microsoft.com/office/powerpoint/2010/main" val="823555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957999"/>
              </a:xfrm>
            </p:spPr>
            <p:txBody>
              <a:bodyPr/>
              <a:lstStyle/>
              <a:p>
                <a:r>
                  <a:rPr lang="en-US" sz="2400" dirty="0"/>
                  <a:t>For checking the significance of linear regression coefficients:</a:t>
                </a:r>
              </a:p>
              <a:p>
                <a:endParaRPr lang="en-US" sz="2400" dirty="0"/>
              </a:p>
              <a:p>
                <a:pPr marL="574675" indent="-222250">
                  <a:buFont typeface="+mj-lt"/>
                  <a:buAutoNum type="arabicPeriod"/>
                </a:pPr>
                <a:r>
                  <a:rPr lang="en-US" sz="2400" dirty="0"/>
                  <a:t>we set up our hypotheses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r>
                  <a:rPr lang="en-US" sz="2400" dirty="0"/>
                  <a:t> we choose the </a:t>
                </a:r>
                <a:r>
                  <a:rPr lang="en-US" sz="2400" i="1" dirty="0"/>
                  <a:t>F</a:t>
                </a:r>
                <a:r>
                  <a:rPr lang="en-US" sz="2400" dirty="0"/>
                  <a:t>-stat to evaluate the null hypothesis, </a:t>
                </a:r>
              </a:p>
              <a:p>
                <a:pPr marL="574675" indent="-222250">
                  <a:buFont typeface="+mj-lt"/>
                  <a:buAutoNum type="arabicPeriod"/>
                </a:pP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957999"/>
              </a:xfrm>
              <a:blipFill rotWithShape="0">
                <a:blip r:embed="rId2"/>
                <a:stretch>
                  <a:fillRect l="-945" t="-983"/>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1743634" y="2841305"/>
            <a:ext cx="8930640" cy="934720"/>
          </a:xfrm>
          <a:prstGeom prst="rect">
            <a:avLst/>
          </a:prstGeom>
        </p:spPr>
      </p:pic>
      <p:pic>
        <p:nvPicPr>
          <p:cNvPr id="8" name="Picture 7"/>
          <p:cNvPicPr>
            <a:picLocks noChangeAspect="1"/>
          </p:cNvPicPr>
          <p:nvPr/>
        </p:nvPicPr>
        <p:blipFill>
          <a:blip r:embed="rId4"/>
          <a:stretch>
            <a:fillRect/>
          </a:stretch>
        </p:blipFill>
        <p:spPr>
          <a:xfrm>
            <a:off x="3924279" y="5023012"/>
            <a:ext cx="4145280" cy="833120"/>
          </a:xfrm>
          <a:prstGeom prst="rect">
            <a:avLst/>
          </a:prstGeom>
        </p:spPr>
      </p:pic>
      <p:sp>
        <p:nvSpPr>
          <p:cNvPr id="2" name="Slide Number Placeholder 1"/>
          <p:cNvSpPr>
            <a:spLocks noGrp="1"/>
          </p:cNvSpPr>
          <p:nvPr>
            <p:ph type="sldNum" sz="quarter" idx="12"/>
          </p:nvPr>
        </p:nvSpPr>
        <p:spPr/>
        <p:txBody>
          <a:bodyPr/>
          <a:lstStyle/>
          <a:p>
            <a:fld id="{81B7CCDB-6D39-0547-B7B3-C80E39D6513A}" type="slidenum">
              <a:rPr lang="en-US" smtClean="0"/>
              <a:t>35</a:t>
            </a:fld>
            <a:endParaRPr lang="en-US"/>
          </a:p>
        </p:txBody>
      </p:sp>
    </p:spTree>
    <p:extLst>
      <p:ext uri="{BB962C8B-B14F-4D97-AF65-F5344CB8AC3E}">
        <p14:creationId xmlns:p14="http://schemas.microsoft.com/office/powerpoint/2010/main" val="1234123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726085"/>
              </a:xfrm>
            </p:spPr>
            <p:txBody>
              <a:bodyPr/>
              <a:lstStyle/>
              <a:p>
                <a:pPr marL="457200" indent="-457200">
                  <a:buFont typeface="+mj-lt"/>
                  <a:buAutoNum type="arabicPeriod"/>
                </a:pPr>
                <a:endParaRPr lang="en-US" sz="2400" dirty="0"/>
              </a:p>
              <a:p>
                <a:pPr marL="457200" indent="-457200">
                  <a:buFont typeface="+mj-lt"/>
                  <a:buAutoNum type="arabicPeriod" startAt="3"/>
                </a:pPr>
                <a:r>
                  <a:rPr lang="en-US" sz="2400" dirty="0"/>
                  <a:t>we can compute the </a:t>
                </a:r>
                <a:r>
                  <a:rPr lang="en-US" sz="2400" i="1" dirty="0"/>
                  <a:t>F-</a:t>
                </a:r>
                <a:r>
                  <a:rPr lang="en-US" sz="2400" dirty="0"/>
                  <a:t>stat for linear regression models by</a:t>
                </a:r>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r>
                  <a:rPr lang="en-US" sz="2400" dirty="0"/>
                  <a:t>If </a:t>
                </a:r>
                <a14:m>
                  <m:oMath xmlns:m="http://schemas.openxmlformats.org/officeDocument/2006/math">
                    <m:r>
                      <a:rPr lang="en-US" sz="2400" b="0" i="1" smtClean="0">
                        <a:latin typeface="Cambria Math" charset="0"/>
                      </a:rPr>
                      <m:t>𝐹</m:t>
                    </m:r>
                    <m:r>
                      <a:rPr lang="en-US" sz="2400" b="0" i="1" smtClean="0">
                        <a:latin typeface="Cambria Math" charset="0"/>
                      </a:rPr>
                      <m:t>=1</m:t>
                    </m:r>
                  </m:oMath>
                </a14:m>
                <a:r>
                  <a:rPr lang="en-US" sz="2400" dirty="0"/>
                  <a:t> we consider this evidence for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if </a:t>
                </a:r>
                <a14:m>
                  <m:oMath xmlns:m="http://schemas.openxmlformats.org/officeDocument/2006/math">
                    <m:r>
                      <a:rPr lang="en-US" sz="2400" i="1">
                        <a:latin typeface="Cambria Math" charset="0"/>
                      </a:rPr>
                      <m:t>𝐹</m:t>
                    </m:r>
                    <m:r>
                      <a:rPr lang="en-US" sz="2400" b="0" i="1" smtClean="0">
                        <a:latin typeface="Cambria Math" charset="0"/>
                      </a:rPr>
                      <m:t>&gt;</m:t>
                    </m:r>
                    <m:r>
                      <a:rPr lang="en-US" sz="2400" i="1">
                        <a:latin typeface="Cambria Math" charset="0"/>
                      </a:rPr>
                      <m:t>1</m:t>
                    </m:r>
                  </m:oMath>
                </a14:m>
                <a:r>
                  <a:rPr lang="en-US" sz="2400" dirty="0"/>
                  <a:t>, we consider this evidence against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726085"/>
              </a:xfrm>
              <a:blipFill rotWithShape="0">
                <a:blip r:embed="rId2"/>
                <a:stretch>
                  <a:fillRect l="-945"/>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1021336" y="2295694"/>
            <a:ext cx="8987790" cy="835660"/>
          </a:xfrm>
          <a:prstGeom prst="rect">
            <a:avLst/>
          </a:prstGeom>
        </p:spPr>
      </p:pic>
      <p:sp>
        <p:nvSpPr>
          <p:cNvPr id="2" name="Slide Number Placeholder 1"/>
          <p:cNvSpPr>
            <a:spLocks noGrp="1"/>
          </p:cNvSpPr>
          <p:nvPr>
            <p:ph type="sldNum" sz="quarter" idx="12"/>
          </p:nvPr>
        </p:nvSpPr>
        <p:spPr/>
        <p:txBody>
          <a:bodyPr/>
          <a:lstStyle/>
          <a:p>
            <a:fld id="{81B7CCDB-6D39-0547-B7B3-C80E39D6513A}" type="slidenum">
              <a:rPr lang="en-US" smtClean="0"/>
              <a:t>36</a:t>
            </a:fld>
            <a:endParaRPr lang="en-US"/>
          </a:p>
        </p:txBody>
      </p:sp>
    </p:spTree>
    <p:extLst>
      <p:ext uri="{BB962C8B-B14F-4D97-AF65-F5344CB8AC3E}">
        <p14:creationId xmlns:p14="http://schemas.microsoft.com/office/powerpoint/2010/main" val="1520736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So far, we have assumed that all variables are quantitative. But in practice,  often some predictors are </a:t>
            </a:r>
            <a:r>
              <a:rPr lang="en-US" sz="2400" b="1" dirty="0">
                <a:latin typeface="Karla" charset="0"/>
                <a:ea typeface="Karla" charset="0"/>
                <a:cs typeface="Karla" charset="0"/>
              </a:rPr>
              <a:t>qualitative</a:t>
            </a:r>
            <a:r>
              <a:rPr lang="en-US" sz="2400" dirty="0"/>
              <a:t>. </a:t>
            </a:r>
          </a:p>
          <a:p>
            <a:r>
              <a:rPr lang="en-US" sz="2400" b="1" dirty="0"/>
              <a:t>Example</a:t>
            </a:r>
            <a:r>
              <a:rPr lang="en-US" sz="2400" dirty="0"/>
              <a:t>:  The Credit data set contains information about balance, age, cards, education, income, limit , and rating for a number of potential customers.</a:t>
            </a:r>
          </a:p>
          <a:p>
            <a:endParaRPr lang="en-US" sz="2400" dirty="0"/>
          </a:p>
        </p:txBody>
      </p:sp>
      <p:graphicFrame>
        <p:nvGraphicFramePr>
          <p:cNvPr id="4" name="Table 3"/>
          <p:cNvGraphicFramePr>
            <a:graphicFrameLocks noGrp="1"/>
          </p:cNvGraphicFramePr>
          <p:nvPr>
            <p:extLst/>
          </p:nvPr>
        </p:nvGraphicFramePr>
        <p:xfrm>
          <a:off x="833415" y="3459992"/>
          <a:ext cx="10168183" cy="2406615"/>
        </p:xfrm>
        <a:graphic>
          <a:graphicData uri="http://schemas.openxmlformats.org/drawingml/2006/table">
            <a:tbl>
              <a:tblPr firstRow="1" bandRow="1">
                <a:tableStyleId>{9D7B26C5-4107-4FEC-AEDC-1716B250A1EF}</a:tableStyleId>
              </a:tblPr>
              <a:tblGrid>
                <a:gridCol w="921068">
                  <a:extLst>
                    <a:ext uri="{9D8B030D-6E8A-4147-A177-3AD203B41FA5}">
                      <a16:colId xmlns:a16="http://schemas.microsoft.com/office/drawing/2014/main" xmlns="" val="20000"/>
                    </a:ext>
                  </a:extLst>
                </a:gridCol>
                <a:gridCol w="713105">
                  <a:extLst>
                    <a:ext uri="{9D8B030D-6E8A-4147-A177-3AD203B41FA5}">
                      <a16:colId xmlns:a16="http://schemas.microsoft.com/office/drawing/2014/main" xmlns="" val="20001"/>
                    </a:ext>
                  </a:extLst>
                </a:gridCol>
                <a:gridCol w="841693">
                  <a:extLst>
                    <a:ext uri="{9D8B030D-6E8A-4147-A177-3AD203B41FA5}">
                      <a16:colId xmlns:a16="http://schemas.microsoft.com/office/drawing/2014/main" xmlns="" val="20002"/>
                    </a:ext>
                  </a:extLst>
                </a:gridCol>
                <a:gridCol w="773430">
                  <a:extLst>
                    <a:ext uri="{9D8B030D-6E8A-4147-A177-3AD203B41FA5}">
                      <a16:colId xmlns:a16="http://schemas.microsoft.com/office/drawing/2014/main" xmlns="" val="20003"/>
                    </a:ext>
                  </a:extLst>
                </a:gridCol>
                <a:gridCol w="567055">
                  <a:extLst>
                    <a:ext uri="{9D8B030D-6E8A-4147-A177-3AD203B41FA5}">
                      <a16:colId xmlns:a16="http://schemas.microsoft.com/office/drawing/2014/main" xmlns="" val="20004"/>
                    </a:ext>
                  </a:extLst>
                </a:gridCol>
                <a:gridCol w="1178243">
                  <a:extLst>
                    <a:ext uri="{9D8B030D-6E8A-4147-A177-3AD203B41FA5}">
                      <a16:colId xmlns:a16="http://schemas.microsoft.com/office/drawing/2014/main" xmlns="" val="20005"/>
                    </a:ext>
                  </a:extLst>
                </a:gridCol>
                <a:gridCol w="908368">
                  <a:extLst>
                    <a:ext uri="{9D8B030D-6E8A-4147-A177-3AD203B41FA5}">
                      <a16:colId xmlns:a16="http://schemas.microsoft.com/office/drawing/2014/main" xmlns="" val="20006"/>
                    </a:ext>
                  </a:extLst>
                </a:gridCol>
                <a:gridCol w="1013143">
                  <a:extLst>
                    <a:ext uri="{9D8B030D-6E8A-4147-A177-3AD203B41FA5}">
                      <a16:colId xmlns:a16="http://schemas.microsoft.com/office/drawing/2014/main" xmlns="" val="20007"/>
                    </a:ext>
                  </a:extLst>
                </a:gridCol>
                <a:gridCol w="998855">
                  <a:extLst>
                    <a:ext uri="{9D8B030D-6E8A-4147-A177-3AD203B41FA5}">
                      <a16:colId xmlns:a16="http://schemas.microsoft.com/office/drawing/2014/main" xmlns="" val="20008"/>
                    </a:ext>
                  </a:extLst>
                </a:gridCol>
                <a:gridCol w="1214755">
                  <a:extLst>
                    <a:ext uri="{9D8B030D-6E8A-4147-A177-3AD203B41FA5}">
                      <a16:colId xmlns:a16="http://schemas.microsoft.com/office/drawing/2014/main" xmlns="" val="20009"/>
                    </a:ext>
                  </a:extLst>
                </a:gridCol>
                <a:gridCol w="1038468">
                  <a:extLst>
                    <a:ext uri="{9D8B030D-6E8A-4147-A177-3AD203B41FA5}">
                      <a16:colId xmlns:a16="http://schemas.microsoft.com/office/drawing/2014/main" xmlns="" val="20010"/>
                    </a:ext>
                  </a:extLst>
                </a:gridCol>
              </a:tblGrid>
              <a:tr h="281017">
                <a:tc>
                  <a:txBody>
                    <a:bodyPr/>
                    <a:lstStyle/>
                    <a:p>
                      <a:r>
                        <a:rPr sz="1600" b="1" i="0" dirty="0">
                          <a:solidFill>
                            <a:schemeClr val="tx2"/>
                          </a:solidFill>
                          <a:effectLst/>
                          <a:latin typeface="Karla" charset="0"/>
                          <a:ea typeface="Karla" charset="0"/>
                          <a:cs typeface="Karla" charset="0"/>
                        </a:rPr>
                        <a:t>Income</a:t>
                      </a:r>
                    </a:p>
                  </a:txBody>
                  <a:tcPr anchor="ctr"/>
                </a:tc>
                <a:tc>
                  <a:txBody>
                    <a:bodyPr/>
                    <a:lstStyle/>
                    <a:p>
                      <a:r>
                        <a:rPr sz="1600" b="1" i="0" dirty="0">
                          <a:solidFill>
                            <a:schemeClr val="tx2"/>
                          </a:solidFill>
                          <a:effectLst/>
                          <a:latin typeface="Karla" charset="0"/>
                          <a:ea typeface="Karla" charset="0"/>
                          <a:cs typeface="Karla" charset="0"/>
                        </a:rPr>
                        <a:t>Limit</a:t>
                      </a:r>
                    </a:p>
                  </a:txBody>
                  <a:tcPr anchor="ctr"/>
                </a:tc>
                <a:tc>
                  <a:txBody>
                    <a:bodyPr/>
                    <a:lstStyle/>
                    <a:p>
                      <a:r>
                        <a:rPr sz="1600" b="1" i="0" dirty="0">
                          <a:solidFill>
                            <a:schemeClr val="tx2"/>
                          </a:solidFill>
                          <a:effectLst/>
                          <a:latin typeface="Karla" charset="0"/>
                          <a:ea typeface="Karla" charset="0"/>
                          <a:cs typeface="Karla" charset="0"/>
                        </a:rPr>
                        <a:t>Rating</a:t>
                      </a:r>
                    </a:p>
                  </a:txBody>
                  <a:tcPr anchor="ctr"/>
                </a:tc>
                <a:tc>
                  <a:txBody>
                    <a:bodyPr/>
                    <a:lstStyle/>
                    <a:p>
                      <a:r>
                        <a:rPr sz="1600" b="1" i="0" dirty="0">
                          <a:solidFill>
                            <a:schemeClr val="tx2"/>
                          </a:solidFill>
                          <a:effectLst/>
                          <a:latin typeface="Karla" charset="0"/>
                          <a:ea typeface="Karla" charset="0"/>
                          <a:cs typeface="Karla" charset="0"/>
                        </a:rPr>
                        <a:t>Cards</a:t>
                      </a:r>
                    </a:p>
                  </a:txBody>
                  <a:tcPr anchor="ctr"/>
                </a:tc>
                <a:tc>
                  <a:txBody>
                    <a:bodyPr/>
                    <a:lstStyle/>
                    <a:p>
                      <a:r>
                        <a:rPr sz="1600" b="1" i="0" dirty="0">
                          <a:solidFill>
                            <a:schemeClr val="tx2"/>
                          </a:solidFill>
                          <a:effectLst/>
                          <a:latin typeface="Karla" charset="0"/>
                          <a:ea typeface="Karla" charset="0"/>
                          <a:cs typeface="Karla" charset="0"/>
                        </a:rPr>
                        <a:t>Age</a:t>
                      </a:r>
                    </a:p>
                  </a:txBody>
                  <a:tcPr anchor="ctr"/>
                </a:tc>
                <a:tc>
                  <a:txBody>
                    <a:bodyPr/>
                    <a:lstStyle/>
                    <a:p>
                      <a:r>
                        <a:rPr sz="1600" b="1" i="0" dirty="0">
                          <a:solidFill>
                            <a:schemeClr val="tx2"/>
                          </a:solidFill>
                          <a:effectLst/>
                          <a:latin typeface="Karla" charset="0"/>
                          <a:ea typeface="Karla" charset="0"/>
                          <a:cs typeface="Karla" charset="0"/>
                        </a:rPr>
                        <a:t>Education</a:t>
                      </a:r>
                    </a:p>
                  </a:txBody>
                  <a:tcPr anchor="ctr"/>
                </a:tc>
                <a:tc>
                  <a:txBody>
                    <a:bodyPr/>
                    <a:lstStyle/>
                    <a:p>
                      <a:r>
                        <a:rPr lang="en-US" sz="1600" b="1" i="0" kern="1200" dirty="0">
                          <a:solidFill>
                            <a:schemeClr val="accent2"/>
                          </a:solidFill>
                          <a:effectLst/>
                          <a:latin typeface="Karla" charset="0"/>
                          <a:ea typeface="Karla" charset="0"/>
                          <a:cs typeface="Karla" charset="0"/>
                        </a:rPr>
                        <a:t>Gender</a:t>
                      </a:r>
                      <a:endParaRPr sz="1600" b="1" i="0" kern="1200" dirty="0">
                        <a:solidFill>
                          <a:schemeClr val="accent2"/>
                        </a:solidFill>
                        <a:effectLst/>
                        <a:latin typeface="Karla" charset="0"/>
                        <a:ea typeface="Karla" charset="0"/>
                        <a:cs typeface="Karla" charset="0"/>
                      </a:endParaRPr>
                    </a:p>
                  </a:txBody>
                  <a:tcPr anchor="ctr"/>
                </a:tc>
                <a:tc>
                  <a:txBody>
                    <a:bodyPr/>
                    <a:lstStyle/>
                    <a:p>
                      <a:r>
                        <a:rPr sz="1600" b="1" i="0" dirty="0">
                          <a:solidFill>
                            <a:schemeClr val="accent2"/>
                          </a:solidFill>
                          <a:effectLst/>
                          <a:latin typeface="Karla" charset="0"/>
                          <a:ea typeface="Karla" charset="0"/>
                          <a:cs typeface="Karla" charset="0"/>
                        </a:rPr>
                        <a:t>Student</a:t>
                      </a:r>
                    </a:p>
                  </a:txBody>
                  <a:tcPr anchor="ctr"/>
                </a:tc>
                <a:tc>
                  <a:txBody>
                    <a:bodyPr/>
                    <a:lstStyle/>
                    <a:p>
                      <a:r>
                        <a:rPr sz="1600" b="1" i="0" dirty="0">
                          <a:solidFill>
                            <a:schemeClr val="accent2"/>
                          </a:solidFill>
                          <a:effectLst/>
                          <a:latin typeface="Karla" charset="0"/>
                          <a:ea typeface="Karla" charset="0"/>
                          <a:cs typeface="Karla" charset="0"/>
                        </a:rPr>
                        <a:t>Married</a:t>
                      </a:r>
                    </a:p>
                  </a:txBody>
                  <a:tcPr anchor="ctr"/>
                </a:tc>
                <a:tc>
                  <a:txBody>
                    <a:bodyPr/>
                    <a:lstStyle/>
                    <a:p>
                      <a:r>
                        <a:rPr sz="1600" b="1" i="0" dirty="0">
                          <a:solidFill>
                            <a:schemeClr val="accent2"/>
                          </a:solidFill>
                          <a:effectLst/>
                          <a:latin typeface="Karla" charset="0"/>
                          <a:ea typeface="Karla" charset="0"/>
                          <a:cs typeface="Karla" charset="0"/>
                        </a:rPr>
                        <a:t>Ethnicity</a:t>
                      </a:r>
                    </a:p>
                  </a:txBody>
                  <a:tcPr anchor="ctr"/>
                </a:tc>
                <a:tc>
                  <a:txBody>
                    <a:bodyPr/>
                    <a:lstStyle/>
                    <a:p>
                      <a:r>
                        <a:rPr sz="1600" b="1" i="0" dirty="0">
                          <a:effectLst/>
                          <a:latin typeface="Karla" charset="0"/>
                          <a:ea typeface="Karla" charset="0"/>
                          <a:cs typeface="Karla" charset="0"/>
                        </a:rPr>
                        <a:t>Balance</a:t>
                      </a:r>
                    </a:p>
                  </a:txBody>
                  <a:tcPr anchor="ctr">
                    <a:solidFill>
                      <a:schemeClr val="accent2">
                        <a:lumMod val="40000"/>
                        <a:lumOff val="60000"/>
                      </a:schemeClr>
                    </a:solidFill>
                  </a:tcPr>
                </a:tc>
                <a:extLst>
                  <a:ext uri="{0D108BD9-81ED-4DB2-BD59-A6C34878D82A}">
                    <a16:rowId xmlns:a16="http://schemas.microsoft.com/office/drawing/2014/main" xmlns="" val="10000"/>
                  </a:ext>
                </a:extLst>
              </a:tr>
              <a:tr h="428913">
                <a:tc>
                  <a:txBody>
                    <a:bodyPr/>
                    <a:lstStyle/>
                    <a:p>
                      <a:r>
                        <a:rPr sz="1600" b="0" i="0" dirty="0">
                          <a:effectLst/>
                          <a:latin typeface="Karla" charset="0"/>
                          <a:ea typeface="Karla" charset="0"/>
                          <a:cs typeface="Karla" charset="0"/>
                        </a:rPr>
                        <a:t>14.890</a:t>
                      </a:r>
                    </a:p>
                  </a:txBody>
                  <a:tcPr/>
                </a:tc>
                <a:tc>
                  <a:txBody>
                    <a:bodyPr/>
                    <a:lstStyle/>
                    <a:p>
                      <a:r>
                        <a:rPr sz="1600" b="0" i="0" dirty="0">
                          <a:effectLst/>
                          <a:latin typeface="Karla" charset="0"/>
                          <a:ea typeface="Karla" charset="0"/>
                          <a:cs typeface="Karla" charset="0"/>
                        </a:rPr>
                        <a:t>3606</a:t>
                      </a:r>
                    </a:p>
                  </a:txBody>
                  <a:tcPr/>
                </a:tc>
                <a:tc>
                  <a:txBody>
                    <a:bodyPr/>
                    <a:lstStyle/>
                    <a:p>
                      <a:r>
                        <a:rPr sz="1600" b="0" i="0">
                          <a:effectLst/>
                          <a:latin typeface="Karla" charset="0"/>
                          <a:ea typeface="Karla" charset="0"/>
                          <a:cs typeface="Karla" charset="0"/>
                        </a:rPr>
                        <a:t>283</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34</a:t>
                      </a:r>
                    </a:p>
                  </a:txBody>
                  <a:tcPr/>
                </a:tc>
                <a:tc>
                  <a:txBody>
                    <a:bodyPr/>
                    <a:lstStyle/>
                    <a:p>
                      <a:r>
                        <a:rPr sz="1600" b="0" i="0" dirty="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dirty="0">
                          <a:effectLst/>
                          <a:latin typeface="Karla" charset="0"/>
                          <a:ea typeface="Karla" charset="0"/>
                          <a:cs typeface="Karla" charset="0"/>
                        </a:rPr>
                        <a:t>No</a:t>
                      </a:r>
                    </a:p>
                  </a:txBody>
                  <a:tcPr/>
                </a:tc>
                <a:tc>
                  <a:txBody>
                    <a:bodyPr/>
                    <a:lstStyle/>
                    <a:p>
                      <a:r>
                        <a:rPr sz="1600" b="0" i="0" dirty="0">
                          <a:effectLst/>
                          <a:latin typeface="Karla" charset="0"/>
                          <a:ea typeface="Karla" charset="0"/>
                          <a:cs typeface="Karla" charset="0"/>
                        </a:rPr>
                        <a:t>Yes</a:t>
                      </a:r>
                    </a:p>
                  </a:txBody>
                  <a:tcPr/>
                </a:tc>
                <a:tc>
                  <a:txBody>
                    <a:bodyPr/>
                    <a:lstStyle/>
                    <a:p>
                      <a:r>
                        <a:rPr sz="1600" b="0" i="0" dirty="0">
                          <a:effectLst/>
                          <a:latin typeface="Karla" charset="0"/>
                          <a:ea typeface="Karla" charset="0"/>
                          <a:cs typeface="Karla" charset="0"/>
                        </a:rPr>
                        <a:t>Caucasian</a:t>
                      </a:r>
                    </a:p>
                  </a:txBody>
                  <a:tcPr/>
                </a:tc>
                <a:tc>
                  <a:txBody>
                    <a:bodyPr/>
                    <a:lstStyle/>
                    <a:p>
                      <a:r>
                        <a:rPr sz="1600" b="0" i="0">
                          <a:effectLst/>
                          <a:latin typeface="Karla" charset="0"/>
                          <a:ea typeface="Karla" charset="0"/>
                          <a:cs typeface="Karla" charset="0"/>
                        </a:rPr>
                        <a:t>333</a:t>
                      </a:r>
                    </a:p>
                  </a:txBody>
                  <a:tcPr>
                    <a:solidFill>
                      <a:schemeClr val="accent2">
                        <a:lumMod val="40000"/>
                        <a:lumOff val="60000"/>
                      </a:schemeClr>
                    </a:solidFill>
                  </a:tcPr>
                </a:tc>
                <a:extLst>
                  <a:ext uri="{0D108BD9-81ED-4DB2-BD59-A6C34878D82A}">
                    <a16:rowId xmlns:a16="http://schemas.microsoft.com/office/drawing/2014/main" xmlns="" val="10001"/>
                  </a:ext>
                </a:extLst>
              </a:tr>
              <a:tr h="450140">
                <a:tc>
                  <a:txBody>
                    <a:bodyPr/>
                    <a:lstStyle/>
                    <a:p>
                      <a:r>
                        <a:rPr sz="1600" b="0" i="0" dirty="0">
                          <a:effectLst/>
                          <a:latin typeface="Karla" charset="0"/>
                          <a:ea typeface="Karla" charset="0"/>
                          <a:cs typeface="Karla" charset="0"/>
                        </a:rPr>
                        <a:t>106.02</a:t>
                      </a:r>
                    </a:p>
                  </a:txBody>
                  <a:tcPr/>
                </a:tc>
                <a:tc>
                  <a:txBody>
                    <a:bodyPr/>
                    <a:lstStyle/>
                    <a:p>
                      <a:r>
                        <a:rPr sz="1600" b="0" i="0">
                          <a:effectLst/>
                          <a:latin typeface="Karla" charset="0"/>
                          <a:ea typeface="Karla" charset="0"/>
                          <a:cs typeface="Karla" charset="0"/>
                        </a:rPr>
                        <a:t>6645</a:t>
                      </a:r>
                    </a:p>
                  </a:txBody>
                  <a:tcPr/>
                </a:tc>
                <a:tc>
                  <a:txBody>
                    <a:bodyPr/>
                    <a:lstStyle/>
                    <a:p>
                      <a:r>
                        <a:rPr sz="1600" b="0" i="0" dirty="0">
                          <a:effectLst/>
                          <a:latin typeface="Karla" charset="0"/>
                          <a:ea typeface="Karla" charset="0"/>
                          <a:cs typeface="Karla" charset="0"/>
                        </a:rPr>
                        <a:t>483</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82</a:t>
                      </a:r>
                    </a:p>
                  </a:txBody>
                  <a:tcPr/>
                </a:tc>
                <a:tc>
                  <a:txBody>
                    <a:bodyPr/>
                    <a:lstStyle/>
                    <a:p>
                      <a:r>
                        <a:rPr sz="1600" b="0" i="0">
                          <a:effectLst/>
                          <a:latin typeface="Karla" charset="0"/>
                          <a:ea typeface="Karla" charset="0"/>
                          <a:cs typeface="Karla" charset="0"/>
                        </a:rPr>
                        <a:t>15</a:t>
                      </a:r>
                    </a:p>
                  </a:txBody>
                  <a:tcPr/>
                </a:tc>
                <a:tc>
                  <a:txBody>
                    <a:bodyPr/>
                    <a:lstStyle/>
                    <a:p>
                      <a:r>
                        <a:rPr sz="1600" b="0" i="0" dirty="0">
                          <a:effectLst/>
                          <a:latin typeface="Karla" charset="0"/>
                          <a:ea typeface="Karla" charset="0"/>
                          <a:cs typeface="Karla" charset="0"/>
                        </a:rPr>
                        <a:t>Female</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Asian</a:t>
                      </a:r>
                    </a:p>
                  </a:txBody>
                  <a:tcPr/>
                </a:tc>
                <a:tc>
                  <a:txBody>
                    <a:bodyPr/>
                    <a:lstStyle/>
                    <a:p>
                      <a:r>
                        <a:rPr sz="1600" b="0" i="0" dirty="0">
                          <a:effectLst/>
                          <a:latin typeface="Karla" charset="0"/>
                          <a:ea typeface="Karla" charset="0"/>
                          <a:cs typeface="Karla" charset="0"/>
                        </a:rPr>
                        <a:t>903</a:t>
                      </a:r>
                    </a:p>
                  </a:txBody>
                  <a:tcPr>
                    <a:solidFill>
                      <a:schemeClr val="accent2">
                        <a:lumMod val="40000"/>
                        <a:lumOff val="60000"/>
                      </a:schemeClr>
                    </a:solidFill>
                  </a:tcPr>
                </a:tc>
                <a:extLst>
                  <a:ext uri="{0D108BD9-81ED-4DB2-BD59-A6C34878D82A}">
                    <a16:rowId xmlns:a16="http://schemas.microsoft.com/office/drawing/2014/main" xmlns="" val="10002"/>
                  </a:ext>
                </a:extLst>
              </a:tr>
              <a:tr h="441400">
                <a:tc>
                  <a:txBody>
                    <a:bodyPr/>
                    <a:lstStyle/>
                    <a:p>
                      <a:r>
                        <a:rPr sz="1600" b="0" i="0" dirty="0">
                          <a:effectLst/>
                          <a:latin typeface="Karla" charset="0"/>
                          <a:ea typeface="Karla" charset="0"/>
                          <a:cs typeface="Karla" charset="0"/>
                        </a:rPr>
                        <a:t>104.59</a:t>
                      </a:r>
                    </a:p>
                  </a:txBody>
                  <a:tcPr/>
                </a:tc>
                <a:tc>
                  <a:txBody>
                    <a:bodyPr/>
                    <a:lstStyle/>
                    <a:p>
                      <a:r>
                        <a:rPr sz="1600" b="0" i="0">
                          <a:effectLst/>
                          <a:latin typeface="Karla" charset="0"/>
                          <a:ea typeface="Karla" charset="0"/>
                          <a:cs typeface="Karla" charset="0"/>
                        </a:rPr>
                        <a:t>7075</a:t>
                      </a:r>
                    </a:p>
                  </a:txBody>
                  <a:tcPr/>
                </a:tc>
                <a:tc>
                  <a:txBody>
                    <a:bodyPr/>
                    <a:lstStyle/>
                    <a:p>
                      <a:r>
                        <a:rPr sz="1600" b="0" i="0">
                          <a:effectLst/>
                          <a:latin typeface="Karla" charset="0"/>
                          <a:ea typeface="Karla" charset="0"/>
                          <a:cs typeface="Karla" charset="0"/>
                        </a:rPr>
                        <a:t>514</a:t>
                      </a:r>
                    </a:p>
                  </a:txBody>
                  <a:tcPr/>
                </a:tc>
                <a:tc>
                  <a:txBody>
                    <a:bodyPr/>
                    <a:lstStyle/>
                    <a:p>
                      <a:r>
                        <a:rPr sz="1600" b="0" i="0">
                          <a:effectLst/>
                          <a:latin typeface="Karla" charset="0"/>
                          <a:ea typeface="Karla" charset="0"/>
                          <a:cs typeface="Karla" charset="0"/>
                        </a:rPr>
                        <a:t>4</a:t>
                      </a:r>
                    </a:p>
                  </a:txBody>
                  <a:tcPr/>
                </a:tc>
                <a:tc>
                  <a:txBody>
                    <a:bodyPr/>
                    <a:lstStyle/>
                    <a:p>
                      <a:r>
                        <a:rPr sz="1600" b="0" i="0">
                          <a:effectLst/>
                          <a:latin typeface="Karla" charset="0"/>
                          <a:ea typeface="Karla" charset="0"/>
                          <a:cs typeface="Karla" charset="0"/>
                        </a:rPr>
                        <a:t>71</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580</a:t>
                      </a:r>
                    </a:p>
                  </a:txBody>
                  <a:tcPr>
                    <a:solidFill>
                      <a:schemeClr val="accent2">
                        <a:lumMod val="40000"/>
                        <a:lumOff val="60000"/>
                      </a:schemeClr>
                    </a:solidFill>
                  </a:tcPr>
                </a:tc>
                <a:extLst>
                  <a:ext uri="{0D108BD9-81ED-4DB2-BD59-A6C34878D82A}">
                    <a16:rowId xmlns:a16="http://schemas.microsoft.com/office/drawing/2014/main" xmlns="" val="10003"/>
                  </a:ext>
                </a:extLst>
              </a:tr>
              <a:tr h="366196">
                <a:tc>
                  <a:txBody>
                    <a:bodyPr/>
                    <a:lstStyle/>
                    <a:p>
                      <a:r>
                        <a:rPr sz="1600" b="0" i="0" dirty="0">
                          <a:effectLst/>
                          <a:latin typeface="Karla" charset="0"/>
                          <a:ea typeface="Karla" charset="0"/>
                          <a:cs typeface="Karla" charset="0"/>
                        </a:rPr>
                        <a:t>148.92</a:t>
                      </a:r>
                    </a:p>
                  </a:txBody>
                  <a:tcPr/>
                </a:tc>
                <a:tc>
                  <a:txBody>
                    <a:bodyPr/>
                    <a:lstStyle/>
                    <a:p>
                      <a:r>
                        <a:rPr sz="1600" b="0" i="0">
                          <a:effectLst/>
                          <a:latin typeface="Karla" charset="0"/>
                          <a:ea typeface="Karla" charset="0"/>
                          <a:cs typeface="Karla" charset="0"/>
                        </a:rPr>
                        <a:t>9504</a:t>
                      </a:r>
                    </a:p>
                  </a:txBody>
                  <a:tcPr/>
                </a:tc>
                <a:tc>
                  <a:txBody>
                    <a:bodyPr/>
                    <a:lstStyle/>
                    <a:p>
                      <a:r>
                        <a:rPr sz="1600" b="0" i="0">
                          <a:effectLst/>
                          <a:latin typeface="Karla" charset="0"/>
                          <a:ea typeface="Karla" charset="0"/>
                          <a:cs typeface="Karla" charset="0"/>
                        </a:rPr>
                        <a:t>681</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36</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Female</a:t>
                      </a:r>
                    </a:p>
                  </a:txBody>
                  <a:tcPr/>
                </a:tc>
                <a:tc>
                  <a:txBody>
                    <a:bodyPr/>
                    <a:lstStyle/>
                    <a:p>
                      <a:r>
                        <a:rPr sz="1600" b="0" i="0" dirty="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964</a:t>
                      </a:r>
                    </a:p>
                  </a:txBody>
                  <a:tcPr>
                    <a:solidFill>
                      <a:schemeClr val="accent2">
                        <a:lumMod val="40000"/>
                        <a:lumOff val="60000"/>
                      </a:schemeClr>
                    </a:solidFill>
                  </a:tcPr>
                </a:tc>
                <a:extLst>
                  <a:ext uri="{0D108BD9-81ED-4DB2-BD59-A6C34878D82A}">
                    <a16:rowId xmlns:a16="http://schemas.microsoft.com/office/drawing/2014/main" xmlns="" val="10004"/>
                  </a:ext>
                </a:extLst>
              </a:tr>
              <a:tr h="384686">
                <a:tc>
                  <a:txBody>
                    <a:bodyPr/>
                    <a:lstStyle/>
                    <a:p>
                      <a:r>
                        <a:rPr sz="1600" b="0" i="0" dirty="0">
                          <a:effectLst/>
                          <a:latin typeface="Karla" charset="0"/>
                          <a:ea typeface="Karla" charset="0"/>
                          <a:cs typeface="Karla" charset="0"/>
                        </a:rPr>
                        <a:t>55.882</a:t>
                      </a:r>
                    </a:p>
                  </a:txBody>
                  <a:tcPr/>
                </a:tc>
                <a:tc>
                  <a:txBody>
                    <a:bodyPr/>
                    <a:lstStyle/>
                    <a:p>
                      <a:r>
                        <a:rPr sz="1600" b="0" i="0">
                          <a:effectLst/>
                          <a:latin typeface="Karla" charset="0"/>
                          <a:ea typeface="Karla" charset="0"/>
                          <a:cs typeface="Karla" charset="0"/>
                        </a:rPr>
                        <a:t>4897</a:t>
                      </a:r>
                    </a:p>
                  </a:txBody>
                  <a:tcPr/>
                </a:tc>
                <a:tc>
                  <a:txBody>
                    <a:bodyPr/>
                    <a:lstStyle/>
                    <a:p>
                      <a:r>
                        <a:rPr sz="1600" b="0" i="0">
                          <a:effectLst/>
                          <a:latin typeface="Karla" charset="0"/>
                          <a:ea typeface="Karla" charset="0"/>
                          <a:cs typeface="Karla" charset="0"/>
                        </a:rPr>
                        <a:t>357</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68</a:t>
                      </a:r>
                    </a:p>
                  </a:txBody>
                  <a:tcPr/>
                </a:tc>
                <a:tc>
                  <a:txBody>
                    <a:bodyPr/>
                    <a:lstStyle/>
                    <a:p>
                      <a:r>
                        <a:rPr sz="1600" b="0" i="0">
                          <a:effectLst/>
                          <a:latin typeface="Karla" charset="0"/>
                          <a:ea typeface="Karla" charset="0"/>
                          <a:cs typeface="Karla" charset="0"/>
                        </a:rPr>
                        <a:t>16</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Caucasian</a:t>
                      </a:r>
                    </a:p>
                  </a:txBody>
                  <a:tcPr/>
                </a:tc>
                <a:tc>
                  <a:txBody>
                    <a:bodyPr/>
                    <a:lstStyle/>
                    <a:p>
                      <a:r>
                        <a:rPr sz="1600" b="0" i="0" dirty="0">
                          <a:effectLst/>
                          <a:latin typeface="Karla" charset="0"/>
                          <a:ea typeface="Karla" charset="0"/>
                          <a:cs typeface="Karla" charset="0"/>
                        </a:rPr>
                        <a:t>331</a:t>
                      </a:r>
                    </a:p>
                  </a:txBody>
                  <a:tcPr>
                    <a:solidFill>
                      <a:schemeClr val="accent2">
                        <a:lumMod val="40000"/>
                        <a:lumOff val="60000"/>
                      </a:schemeClr>
                    </a:solidFill>
                  </a:tcPr>
                </a:tc>
                <a:extLst>
                  <a:ext uri="{0D108BD9-81ED-4DB2-BD59-A6C34878D82A}">
                    <a16:rowId xmlns:a16="http://schemas.microsoft.com/office/drawing/2014/main" xmlns="" val="10005"/>
                  </a:ext>
                </a:extLst>
              </a:tr>
            </a:tbl>
          </a:graphicData>
        </a:graphic>
      </p:graphicFrame>
      <p:sp>
        <p:nvSpPr>
          <p:cNvPr id="5" name="Slide Number Placeholder 4"/>
          <p:cNvSpPr>
            <a:spLocks noGrp="1"/>
          </p:cNvSpPr>
          <p:nvPr>
            <p:ph type="sldNum" sz="quarter" idx="12"/>
          </p:nvPr>
        </p:nvSpPr>
        <p:spPr/>
        <p:txBody>
          <a:bodyPr/>
          <a:lstStyle/>
          <a:p>
            <a:fld id="{81B7CCDB-6D39-0547-B7B3-C80E39D6513A}" type="slidenum">
              <a:rPr lang="en-US" smtClean="0"/>
              <a:t>37</a:t>
            </a:fld>
            <a:endParaRPr lang="en-US"/>
          </a:p>
        </p:txBody>
      </p:sp>
    </p:spTree>
    <p:extLst>
      <p:ext uri="{BB962C8B-B14F-4D97-AF65-F5344CB8AC3E}">
        <p14:creationId xmlns:p14="http://schemas.microsoft.com/office/powerpoint/2010/main" val="1812043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If the predictor takes only two values, then we create an </a:t>
            </a:r>
            <a:r>
              <a:rPr lang="en-US" sz="2400" b="1" dirty="0">
                <a:latin typeface="Karla" charset="0"/>
                <a:ea typeface="Karla" charset="0"/>
                <a:cs typeface="Karla" charset="0"/>
              </a:rPr>
              <a:t>indicator</a:t>
            </a:r>
            <a:r>
              <a:rPr lang="en-US" sz="2400" dirty="0">
                <a:latin typeface="Karla" charset="0"/>
                <a:ea typeface="Karla" charset="0"/>
                <a:cs typeface="Karla" charset="0"/>
              </a:rPr>
              <a:t> or </a:t>
            </a:r>
            <a:r>
              <a:rPr lang="en-US" sz="2400" b="1" dirty="0">
                <a:latin typeface="Karla" charset="0"/>
                <a:ea typeface="Karla" charset="0"/>
                <a:cs typeface="Karla" charset="0"/>
              </a:rPr>
              <a:t>dummy variable </a:t>
            </a:r>
            <a:r>
              <a:rPr lang="en-US" sz="2400" dirty="0">
                <a:latin typeface="Karla" charset="0"/>
                <a:ea typeface="Karla" charset="0"/>
                <a:cs typeface="Karla" charset="0"/>
              </a:rPr>
              <a:t>that takes on two possible numerical values.</a:t>
            </a:r>
          </a:p>
          <a:p>
            <a:r>
              <a:rPr lang="en-US" sz="2400" dirty="0">
                <a:latin typeface="Karla" charset="0"/>
                <a:ea typeface="Karla" charset="0"/>
                <a:cs typeface="Karla" charset="0"/>
              </a:rPr>
              <a:t>For example for the gender, we create a new variable:</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a:latin typeface="Karla" charset="0"/>
                <a:ea typeface="Karla" charset="0"/>
                <a:cs typeface="Karla" charset="0"/>
              </a:rPr>
              <a:t>We then use this variable as a predictor in the regression equation. </a:t>
            </a:r>
          </a:p>
          <a:p>
            <a:endParaRPr lang="en-US" sz="2400" dirty="0">
              <a:latin typeface="Karla" charset="0"/>
              <a:ea typeface="Karla" charset="0"/>
              <a:cs typeface="Karla" charset="0"/>
            </a:endParaRPr>
          </a:p>
        </p:txBody>
      </p:sp>
      <p:pic>
        <p:nvPicPr>
          <p:cNvPr id="5" name="Picture 4"/>
          <p:cNvPicPr>
            <a:picLocks noChangeAspect="1"/>
          </p:cNvPicPr>
          <p:nvPr/>
        </p:nvPicPr>
        <p:blipFill>
          <a:blip r:embed="rId2"/>
          <a:stretch>
            <a:fillRect/>
          </a:stretch>
        </p:blipFill>
        <p:spPr>
          <a:xfrm>
            <a:off x="2851150" y="2739825"/>
            <a:ext cx="5283200" cy="883920"/>
          </a:xfrm>
          <a:prstGeom prst="rect">
            <a:avLst/>
          </a:prstGeom>
        </p:spPr>
      </p:pic>
      <p:pic>
        <p:nvPicPr>
          <p:cNvPr id="6" name="Picture 5"/>
          <p:cNvPicPr>
            <a:picLocks noChangeAspect="1"/>
          </p:cNvPicPr>
          <p:nvPr/>
        </p:nvPicPr>
        <p:blipFill>
          <a:blip r:embed="rId3"/>
          <a:stretch>
            <a:fillRect/>
          </a:stretch>
        </p:blipFill>
        <p:spPr>
          <a:xfrm>
            <a:off x="1259840" y="4409008"/>
            <a:ext cx="9672320" cy="8839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spTree>
    <p:extLst>
      <p:ext uri="{BB962C8B-B14F-4D97-AF65-F5344CB8AC3E}">
        <p14:creationId xmlns:p14="http://schemas.microsoft.com/office/powerpoint/2010/main" val="1556649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p:pic>
        <p:nvPicPr>
          <p:cNvPr id="5" name="Picture 4"/>
          <p:cNvPicPr>
            <a:picLocks noChangeAspect="1"/>
          </p:cNvPicPr>
          <p:nvPr/>
        </p:nvPicPr>
        <p:blipFill>
          <a:blip r:embed="rId3"/>
          <a:stretch>
            <a:fillRect/>
          </a:stretch>
        </p:blipFill>
        <p:spPr>
          <a:xfrm>
            <a:off x="3455137" y="1177758"/>
            <a:ext cx="4626631" cy="2006946"/>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1000836" y="1419484"/>
                <a:ext cx="8948382" cy="1616981"/>
              </a:xfrm>
              <a:prstGeom prst="rect">
                <a:avLst/>
              </a:prstGeom>
            </p:spPr>
            <p:txBody>
              <a:bodyPr wrap="square">
                <a:spAutoFit/>
              </a:bodyPr>
              <a:lstStyle/>
              <a:p>
                <a:pPr>
                  <a:spcAft>
                    <a:spcPts val="1200"/>
                  </a:spcAft>
                </a:pPr>
                <a:r>
                  <a:rPr lang="en-US" sz="2600" b="1" dirty="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𝑛</m:t>
                    </m:r>
                    <m:r>
                      <a:rPr lang="en-US" sz="2600" b="0" i="1" smtClean="0">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Karla" charset="0"/>
                        <a:cs typeface="Karla" charset="0"/>
                      </a:rPr>
                      <m:t>𝑆𝐸</m:t>
                    </m:r>
                    <m:r>
                      <a:rPr lang="en-US" sz="2600" b="0" i="1" smtClean="0">
                        <a:solidFill>
                          <a:schemeClr val="tx1">
                            <a:lumMod val="75000"/>
                            <a:lumOff val="25000"/>
                          </a:schemeClr>
                        </a:solidFill>
                        <a:latin typeface="Cambria Math" charset="0"/>
                        <a:ea typeface="Karla" charset="0"/>
                        <a:cs typeface="Karla" charset="0"/>
                      </a:rPr>
                      <m:t>↓</m:t>
                    </m:r>
                  </m:oMath>
                </a14:m>
                <a:r>
                  <a:rPr lang="en-US" sz="2600" b="0" dirty="0">
                    <a:solidFill>
                      <a:schemeClr val="tx1">
                        <a:lumMod val="75000"/>
                        <a:lumOff val="25000"/>
                      </a:schemeClr>
                    </a:solidFill>
                    <a:latin typeface="Karla" charset="0"/>
                    <a:ea typeface="Karla" charset="0"/>
                    <a:cs typeface="Karla" charset="0"/>
                  </a:rPr>
                  <a:t> </a:t>
                </a:r>
              </a:p>
              <a:p>
                <a:pPr>
                  <a:spcAft>
                    <a:spcPts val="1200"/>
                  </a:spcAft>
                </a:pPr>
                <a:r>
                  <a:rPr lang="en-US" sz="2600" b="1" dirty="0">
                    <a:solidFill>
                      <a:schemeClr val="tx1">
                        <a:lumMod val="75000"/>
                        <a:lumOff val="25000"/>
                      </a:schemeClr>
                    </a:solidFill>
                    <a:latin typeface="Karla" charset="0"/>
                    <a:ea typeface="Karla" charset="0"/>
                    <a:cs typeface="Karla" charset="0"/>
                  </a:rPr>
                  <a:t>Largest coverage</a:t>
                </a:r>
                <a:r>
                  <a:rPr lang="en-US" sz="26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a:solidFill>
                    <a:schemeClr val="tx1">
                      <a:lumMod val="75000"/>
                      <a:lumOff val="25000"/>
                    </a:schemeClr>
                  </a:solidFill>
                  <a:ea typeface="Karla" charset="0"/>
                  <a:cs typeface="Karla" charset="0"/>
                </a:endParaRPr>
              </a:p>
              <a:p>
                <a:pPr>
                  <a:spcAft>
                    <a:spcPts val="1200"/>
                  </a:spcAft>
                </a:pPr>
                <a:r>
                  <a:rPr lang="en-US" sz="2600" b="1" dirty="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latin typeface="Karla" charset="0"/>
                    <a:ea typeface="Karla" charset="0"/>
                    <a:cs typeface="Karla" charset="0"/>
                  </a:rPr>
                  <a:t>  </a:t>
                </a:r>
              </a:p>
            </p:txBody>
          </p:sp>
        </mc:Choice>
        <mc:Fallback xmlns="">
          <p:sp>
            <p:nvSpPr>
              <p:cNvPr id="6" name="Rectangle 5"/>
              <p:cNvSpPr>
                <a:spLocks noRot="1" noChangeAspect="1" noMove="1" noResize="1" noEditPoints="1" noAdjustHandles="1" noChangeArrowheads="1" noChangeShapeType="1" noTextEdit="1"/>
              </p:cNvSpPr>
              <p:nvPr/>
            </p:nvSpPr>
            <p:spPr>
              <a:xfrm>
                <a:off x="1000836" y="1419484"/>
                <a:ext cx="8948382" cy="1616981"/>
              </a:xfrm>
              <a:prstGeom prst="rect">
                <a:avLst/>
              </a:prstGeom>
              <a:blipFill rotWithShape="0">
                <a:blip r:embed="rId4"/>
                <a:stretch>
                  <a:fillRect l="-1226" t="-3019" b="-8679"/>
                </a:stretch>
              </a:blipFill>
            </p:spPr>
            <p:txBody>
              <a:bodyPr/>
              <a:lstStyle/>
              <a:p>
                <a:r>
                  <a:rPr lang="en-US">
                    <a:noFill/>
                  </a:rPr>
                  <a:t> </a:t>
                </a:r>
              </a:p>
            </p:txBody>
          </p:sp>
        </mc:Fallback>
      </mc:AlternateContent>
      <p:cxnSp>
        <p:nvCxnSpPr>
          <p:cNvPr id="7" name="Straight Connector 6"/>
          <p:cNvCxnSpPr/>
          <p:nvPr/>
        </p:nvCxnSpPr>
        <p:spPr>
          <a:xfrm>
            <a:off x="0" y="3581400"/>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736671" y="3880601"/>
                <a:ext cx="11106037" cy="2111143"/>
              </a:xfrm>
            </p:spPr>
            <p:txBody>
              <a:bodyPr/>
              <a:lstStyle/>
              <a:p>
                <a:pPr>
                  <a:spcAft>
                    <a:spcPts val="1200"/>
                  </a:spcAft>
                </a:pPr>
                <a:r>
                  <a:rPr lang="en-US" sz="2400" dirty="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a:latin typeface="Karla" charset="0"/>
                    <a:ea typeface="Karla" charset="0"/>
                    <a:cs typeface="Karla" charset="0"/>
                  </a:rPr>
                  <a:t> since we do not know the exact distribution of the noise </a:t>
                </a:r>
                <a14:m>
                  <m:oMath xmlns:m="http://schemas.openxmlformats.org/officeDocument/2006/math">
                    <m:r>
                      <a:rPr lang="en-US" sz="2400" i="1" smtClean="0">
                        <a:latin typeface="Cambria Math" charset="0"/>
                        <a:ea typeface="Karla" charset="0"/>
                        <a:cs typeface="Karla" charset="0"/>
                      </a:rPr>
                      <m:t>𝜖</m:t>
                    </m:r>
                  </m:oMath>
                </a14:m>
                <a:r>
                  <a:rPr lang="en-US" sz="2400" dirty="0">
                    <a:latin typeface="Karla" charset="0"/>
                    <a:ea typeface="Karla" charset="0"/>
                    <a:cs typeface="Karla" charset="0"/>
                  </a:rPr>
                  <a:t>. </a:t>
                </a:r>
              </a:p>
              <a:p>
                <a:pPr>
                  <a:spcAft>
                    <a:spcPts val="1200"/>
                  </a:spcAft>
                </a:pPr>
                <a:r>
                  <a:rPr lang="en-US" sz="2400" dirty="0">
                    <a:latin typeface="Karla" charset="0"/>
                    <a:ea typeface="Karla" charset="0"/>
                    <a:cs typeface="Karla" charset="0"/>
                  </a:rPr>
                  <a:t>Remember:</a:t>
                </a:r>
              </a:p>
              <a:p>
                <a:pPr>
                  <a:spcAft>
                    <a:spcPts val="1200"/>
                  </a:spcAft>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𝑓</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𝑥</m:t>
                              </m:r>
                            </m:e>
                            <m:sub>
                              <m:r>
                                <a:rPr lang="en-US" sz="2400" b="0" i="1" smtClean="0">
                                  <a:latin typeface="Cambria Math" charset="0"/>
                                  <a:ea typeface="Karla" charset="0"/>
                                  <a:cs typeface="Karla" charset="0"/>
                                </a:rPr>
                                <m:t>𝑖</m:t>
                              </m:r>
                            </m:sub>
                          </m:sSub>
                        </m:e>
                      </m:d>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Cambria Math" charset="0"/>
                          <a:cs typeface="Cambria Math" charset="0"/>
                        </a:rPr>
                        <m:t>⟹</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𝜖</m:t>
                          </m:r>
                        </m:e>
                        <m:sub>
                          <m:r>
                            <a:rPr lang="en-US" sz="2400" b="0" i="1" smtClean="0">
                              <a:latin typeface="Cambria Math" charset="0"/>
                              <a:ea typeface="Cambria Math" charset="0"/>
                              <a:cs typeface="Cambria Math" charset="0"/>
                            </a:rPr>
                            <m:t>𝑖</m:t>
                          </m:r>
                        </m:sub>
                      </m:sSub>
                      <m:r>
                        <a:rPr lang="en-US" sz="2400" b="0" i="1" smtClean="0">
                          <a:latin typeface="Cambria Math" charset="0"/>
                          <a:ea typeface="Cambria Math" charset="0"/>
                          <a:cs typeface="Cambria Math" charset="0"/>
                        </a:rPr>
                        <m:t>=</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𝑦</m:t>
                          </m:r>
                        </m:e>
                        <m:sub>
                          <m:r>
                            <a:rPr lang="en-US" sz="2400" b="0" i="1" smtClean="0">
                              <a:latin typeface="Cambria Math" charset="0"/>
                              <a:ea typeface="Cambria Math" charset="0"/>
                              <a:cs typeface="Cambria Math" charset="0"/>
                            </a:rPr>
                            <m:t>𝑖</m:t>
                          </m:r>
                        </m:sub>
                      </m:sSub>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𝑖</m:t>
                          </m:r>
                        </m:sub>
                      </m:sSub>
                      <m:r>
                        <a:rPr lang="en-US" sz="2400" b="0" i="1" smtClean="0">
                          <a:latin typeface="Cambria Math" charset="0"/>
                          <a:ea typeface="Cambria Math" charset="0"/>
                          <a:cs typeface="Cambria Math" charset="0"/>
                        </a:rPr>
                        <m:t>)</m:t>
                      </m:r>
                    </m:oMath>
                  </m:oMathPara>
                </a14:m>
                <a:endParaRPr lang="en-US" sz="2400" b="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736671" y="3880601"/>
                <a:ext cx="11106037" cy="2111143"/>
              </a:xfrm>
              <a:blipFill rotWithShape="0">
                <a:blip r:embed="rId5"/>
                <a:stretch>
                  <a:fillRect l="-878" t="-2312" r="-1207"/>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81B7CCDB-6D39-0547-B7B3-C80E39D6513A}" type="slidenum">
              <a:rPr lang="en-US" smtClean="0"/>
              <a:t>3</a:t>
            </a:fld>
            <a:endParaRPr lang="en-US"/>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4253" y="2887809"/>
            <a:ext cx="4027747" cy="1830794"/>
          </a:xfrm>
          <a:prstGeom prst="rect">
            <a:avLst/>
          </a:prstGeom>
        </p:spPr>
      </p:pic>
    </p:spTree>
    <p:extLst>
      <p:ext uri="{BB962C8B-B14F-4D97-AF65-F5344CB8AC3E}">
        <p14:creationId xmlns:p14="http://schemas.microsoft.com/office/powerpoint/2010/main" val="44273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4.44444E-6 L 0.37213 0.00046 " pathEditMode="relative" rAng="0" ptsTypes="AA">
                                      <p:cBhvr>
                                        <p:cTn id="6" dur="2000" fill="hold"/>
                                        <p:tgtEl>
                                          <p:spTgt spid="5"/>
                                        </p:tgtEl>
                                        <p:attrNameLst>
                                          <p:attrName>ppt_x</p:attrName>
                                          <p:attrName>ppt_y</p:attrName>
                                        </p:attrNameLst>
                                      </p:cBhvr>
                                      <p:rCtr x="18607" y="23"/>
                                    </p:animMotion>
                                  </p:childTnLst>
                                </p:cTn>
                              </p:par>
                              <p:par>
                                <p:cTn id="7" presetID="6" presetClass="emph" presetSubtype="0" fill="hold" nodeType="withEffect">
                                  <p:stCondLst>
                                    <p:cond delay="200"/>
                                  </p:stCondLst>
                                  <p:childTnLst>
                                    <p:animScale>
                                      <p:cBhvr>
                                        <p:cTn id="8" dur="1000" fill="hold"/>
                                        <p:tgtEl>
                                          <p:spTgt spid="5"/>
                                        </p:tgtEl>
                                      </p:cBhvr>
                                      <p:by x="70000" y="7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100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Tree>
    <p:extLst>
      <p:ext uri="{BB962C8B-B14F-4D97-AF65-F5344CB8AC3E}">
        <p14:creationId xmlns:p14="http://schemas.microsoft.com/office/powerpoint/2010/main" val="1960140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is the average credit card balance among 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b="0" i="0" smtClean="0">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 is the average credit card balance among females,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the average difference in credit card balance between females and males.</a:t>
                </a:r>
              </a:p>
              <a:p>
                <a:pPr marL="342900" indent="-342900">
                  <a:buFont typeface="Arial" charset="0"/>
                  <a:buChar char="•"/>
                </a:pPr>
                <a:endParaRPr lang="en-US" sz="2400" dirty="0">
                  <a:latin typeface="Karla" charset="0"/>
                  <a:ea typeface="Karla" charset="0"/>
                  <a:cs typeface="Karla" charset="0"/>
                </a:endParaRPr>
              </a:p>
              <a:p>
                <a:r>
                  <a:rPr lang="en-US" sz="2400" b="1" dirty="0">
                    <a:solidFill>
                      <a:schemeClr val="accent2"/>
                    </a:solidFill>
                    <a:latin typeface="Karla" charset="0"/>
                    <a:ea typeface="Karla" charset="0"/>
                    <a:cs typeface="Karla" charset="0"/>
                  </a:rPr>
                  <a:t>Exercise: </a:t>
                </a:r>
                <a:r>
                  <a:rPr lang="en-US" sz="2400" dirty="0">
                    <a:solidFill>
                      <a:schemeClr val="tx1">
                        <a:lumMod val="75000"/>
                        <a:lumOff val="25000"/>
                      </a:schemeClr>
                    </a:solidFill>
                    <a:latin typeface="Karla" charset="0"/>
                    <a:ea typeface="Karla" charset="0"/>
                    <a:cs typeface="Karla" charset="0"/>
                  </a:rPr>
                  <a:t>Calculate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b="1" dirty="0">
                    <a:solidFill>
                      <a:schemeClr val="accent2"/>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for the Credit data. </a:t>
                </a:r>
              </a:p>
              <a:p>
                <a:r>
                  <a:rPr lang="en-US" sz="2400" dirty="0">
                    <a:solidFill>
                      <a:schemeClr val="tx1">
                        <a:lumMod val="75000"/>
                        <a:lumOff val="25000"/>
                      </a:schemeClr>
                    </a:solidFill>
                    <a:latin typeface="Karla" charset="0"/>
                    <a:ea typeface="Karla" charset="0"/>
                    <a:cs typeface="Karla" charset="0"/>
                  </a:rPr>
                  <a:t>			You should find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$509,</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$19</m:t>
                    </m:r>
                  </m:oMath>
                </a14:m>
                <a:endParaRPr lang="en-US" sz="2400" b="1" dirty="0">
                  <a:solidFill>
                    <a:schemeClr val="accent2"/>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r="-59" b="-1322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Tree>
    <p:extLst>
      <p:ext uri="{BB962C8B-B14F-4D97-AF65-F5344CB8AC3E}">
        <p14:creationId xmlns:p14="http://schemas.microsoft.com/office/powerpoint/2010/main" val="16775661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hot encoding</a:t>
            </a:r>
          </a:p>
        </p:txBody>
      </p:sp>
      <p:sp>
        <p:nvSpPr>
          <p:cNvPr id="3" name="Content Placeholder 2"/>
          <p:cNvSpPr>
            <a:spLocks noGrp="1"/>
          </p:cNvSpPr>
          <p:nvPr>
            <p:ph idx="1"/>
          </p:nvPr>
        </p:nvSpPr>
        <p:spPr>
          <a:xfrm>
            <a:off x="833414" y="1154898"/>
            <a:ext cx="10653735" cy="2111143"/>
          </a:xfrm>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Often, the qualitative predictor takes more than two values (e.g. ethnicity in the credit data). </a:t>
            </a:r>
          </a:p>
          <a:p>
            <a:pPr>
              <a:spcAft>
                <a:spcPts val="1800"/>
              </a:spcAft>
            </a:pPr>
            <a:r>
              <a:rPr lang="en-US" sz="2400" dirty="0">
                <a:solidFill>
                  <a:schemeClr val="tx1">
                    <a:lumMod val="75000"/>
                    <a:lumOff val="25000"/>
                  </a:schemeClr>
                </a:solidFill>
                <a:latin typeface="Karla" charset="0"/>
                <a:ea typeface="Karla" charset="0"/>
                <a:cs typeface="Karla" charset="0"/>
              </a:rPr>
              <a:t>In this situation, a single dummy variable cannot represent all possible values. </a:t>
            </a:r>
          </a:p>
          <a:p>
            <a:pPr>
              <a:spcAft>
                <a:spcPts val="1800"/>
              </a:spcAft>
            </a:pPr>
            <a:r>
              <a:rPr lang="en-US" sz="2400" dirty="0">
                <a:solidFill>
                  <a:schemeClr val="tx1">
                    <a:lumMod val="75000"/>
                    <a:lumOff val="25000"/>
                  </a:schemeClr>
                </a:solidFill>
                <a:latin typeface="Karla" charset="0"/>
                <a:ea typeface="Karla" charset="0"/>
                <a:cs typeface="Karla" charset="0"/>
              </a:rPr>
              <a:t>We create additional dummy variable as: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pic>
        <p:nvPicPr>
          <p:cNvPr id="6" name="Picture 5"/>
          <p:cNvPicPr>
            <a:picLocks noChangeAspect="1"/>
          </p:cNvPicPr>
          <p:nvPr/>
        </p:nvPicPr>
        <p:blipFill>
          <a:blip r:embed="rId2"/>
          <a:stretch>
            <a:fillRect/>
          </a:stretch>
        </p:blipFill>
        <p:spPr>
          <a:xfrm>
            <a:off x="2225040" y="5162550"/>
            <a:ext cx="6705600" cy="883920"/>
          </a:xfrm>
          <a:prstGeom prst="rect">
            <a:avLst/>
          </a:prstGeom>
        </p:spPr>
      </p:pic>
      <p:pic>
        <p:nvPicPr>
          <p:cNvPr id="7" name="Picture 6"/>
          <p:cNvPicPr>
            <a:picLocks noChangeAspect="1"/>
          </p:cNvPicPr>
          <p:nvPr/>
        </p:nvPicPr>
        <p:blipFill>
          <a:blip r:embed="rId3"/>
          <a:stretch>
            <a:fillRect/>
          </a:stretch>
        </p:blipFill>
        <p:spPr>
          <a:xfrm>
            <a:off x="2225040" y="3898065"/>
            <a:ext cx="5974080" cy="8839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spTree>
    <p:extLst>
      <p:ext uri="{BB962C8B-B14F-4D97-AF65-F5344CB8AC3E}">
        <p14:creationId xmlns:p14="http://schemas.microsoft.com/office/powerpoint/2010/main" val="541884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a:t>
            </a:r>
            <a:r>
              <a:rPr lang="en-US"/>
              <a:t>hot encoding</a:t>
            </a:r>
            <a:endParaRPr lang="en-US" dirty="0"/>
          </a:p>
        </p:txBody>
      </p:sp>
      <p:sp>
        <p:nvSpPr>
          <p:cNvPr id="3" name="Content Placeholder 2"/>
          <p:cNvSpPr>
            <a:spLocks noGrp="1"/>
          </p:cNvSpPr>
          <p:nvPr>
            <p:ph idx="1"/>
          </p:nvPr>
        </p:nvSpPr>
        <p:spPr>
          <a:xfrm>
            <a:off x="833415" y="1154898"/>
            <a:ext cx="10327008" cy="2111143"/>
          </a:xfrm>
        </p:spPr>
        <p:txBody>
          <a:bodyPr/>
          <a:lstStyle/>
          <a:p>
            <a:r>
              <a:rPr lang="en-US" dirty="0">
                <a:latin typeface="Karla" charset="0"/>
                <a:ea typeface="Karla" charset="0"/>
                <a:cs typeface="Karla" charset="0"/>
              </a:rPr>
              <a:t>We then use these variables as predictors, the regression equation becomes:</a:t>
            </a: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r>
              <a:rPr lang="en-US" dirty="0">
                <a:latin typeface="Karla" charset="0"/>
                <a:ea typeface="Karla" charset="0"/>
                <a:cs typeface="Karla" charset="0"/>
              </a:rPr>
              <a:t>Again the interpretation  </a:t>
            </a:r>
          </a:p>
          <a:p>
            <a:endParaRPr lang="en-US" dirty="0">
              <a:latin typeface="Karla" charset="0"/>
              <a:ea typeface="Karla" charset="0"/>
              <a:cs typeface="Karla" charset="0"/>
            </a:endParaRPr>
          </a:p>
          <a:p>
            <a:endParaRPr lang="en-US" dirty="0">
              <a:latin typeface="Karla" charset="0"/>
              <a:ea typeface="Karla" charset="0"/>
              <a:cs typeface="Karla" charset="0"/>
            </a:endParaRPr>
          </a:p>
        </p:txBody>
      </p:sp>
      <p:pic>
        <p:nvPicPr>
          <p:cNvPr id="6" name="Picture 5"/>
          <p:cNvPicPr>
            <a:picLocks noChangeAspect="1"/>
          </p:cNvPicPr>
          <p:nvPr/>
        </p:nvPicPr>
        <p:blipFill>
          <a:blip r:embed="rId3"/>
          <a:stretch>
            <a:fillRect/>
          </a:stretch>
        </p:blipFill>
        <p:spPr>
          <a:xfrm>
            <a:off x="833415" y="1989151"/>
            <a:ext cx="10632440" cy="115570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42</a:t>
            </a:fld>
            <a:endParaRPr lang="en-US"/>
          </a:p>
        </p:txBody>
      </p:sp>
    </p:spTree>
    <p:extLst>
      <p:ext uri="{BB962C8B-B14F-4D97-AF65-F5344CB8AC3E}">
        <p14:creationId xmlns:p14="http://schemas.microsoft.com/office/powerpoint/2010/main" val="2129775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In the Advertising data, we assumed that the effect on sales of increasing one advertising medium is independent of the amount spent on the other media. </a:t>
                </a:r>
              </a:p>
              <a:p>
                <a:endParaRPr lang="en-US" sz="2400" dirty="0"/>
              </a:p>
              <a:p>
                <a:r>
                  <a:rPr lang="en-US" sz="2400" dirty="0"/>
                  <a:t>If we assume linear model then the average effect on sales of a one-unit increase in TV is always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regardless of the amount spent on radio.</a:t>
                </a:r>
              </a:p>
              <a:p>
                <a:endParaRPr lang="en-US" sz="2400" dirty="0"/>
              </a:p>
              <a:p>
                <a:r>
                  <a:rPr lang="en-US" sz="2400" b="1" dirty="0"/>
                  <a:t>Synergy effect </a:t>
                </a:r>
                <a:r>
                  <a:rPr lang="en-US" sz="2400" dirty="0"/>
                  <a:t>or</a:t>
                </a:r>
                <a:r>
                  <a:rPr lang="en-US" sz="2400" b="1" dirty="0"/>
                  <a:t> interaction effect </a:t>
                </a:r>
                <a:r>
                  <a:rPr lang="en-US" sz="2400" dirty="0"/>
                  <a:t>states that when an increase on the radio budget affects the effectiveness of the TV spending on sales.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8040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43</a:t>
            </a:fld>
            <a:endParaRPr lang="en-US"/>
          </a:p>
        </p:txBody>
      </p:sp>
    </p:spTree>
    <p:extLst>
      <p:ext uri="{BB962C8B-B14F-4D97-AF65-F5344CB8AC3E}">
        <p14:creationId xmlns:p14="http://schemas.microsoft.com/office/powerpoint/2010/main" val="33105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p:sp>
        <p:nvSpPr>
          <p:cNvPr id="3" name="Content Placeholder 2"/>
          <p:cNvSpPr>
            <a:spLocks noGrp="1"/>
          </p:cNvSpPr>
          <p:nvPr>
            <p:ph idx="1"/>
          </p:nvPr>
        </p:nvSpPr>
        <p:spPr/>
        <p:txBody>
          <a:bodyPr/>
          <a:lstStyle/>
          <a:p>
            <a:r>
              <a:rPr lang="en-US" b="1" dirty="0"/>
              <a:t>We change</a:t>
            </a:r>
          </a:p>
          <a:p>
            <a:endParaRPr lang="en-US" b="1" dirty="0"/>
          </a:p>
          <a:p>
            <a:endParaRPr lang="en-US" b="1" dirty="0"/>
          </a:p>
          <a:p>
            <a:endParaRPr lang="en-US" b="1" dirty="0"/>
          </a:p>
          <a:p>
            <a:r>
              <a:rPr lang="en-US" b="1" dirty="0"/>
              <a:t>To  </a:t>
            </a:r>
          </a:p>
        </p:txBody>
      </p:sp>
      <p:pic>
        <p:nvPicPr>
          <p:cNvPr id="4" name="Picture 3"/>
          <p:cNvPicPr>
            <a:picLocks noChangeAspect="1"/>
          </p:cNvPicPr>
          <p:nvPr/>
        </p:nvPicPr>
        <p:blipFill>
          <a:blip r:embed="rId2"/>
          <a:stretch>
            <a:fillRect/>
          </a:stretch>
        </p:blipFill>
        <p:spPr>
          <a:xfrm>
            <a:off x="2162789" y="3750112"/>
            <a:ext cx="6024880" cy="335280"/>
          </a:xfrm>
          <a:prstGeom prst="rect">
            <a:avLst/>
          </a:prstGeom>
        </p:spPr>
      </p:pic>
      <p:pic>
        <p:nvPicPr>
          <p:cNvPr id="6" name="Picture 5"/>
          <p:cNvPicPr>
            <a:picLocks noChangeAspect="1"/>
          </p:cNvPicPr>
          <p:nvPr/>
        </p:nvPicPr>
        <p:blipFill>
          <a:blip r:embed="rId3"/>
          <a:stretch>
            <a:fillRect/>
          </a:stretch>
        </p:blipFill>
        <p:spPr>
          <a:xfrm>
            <a:off x="2517119" y="1974249"/>
            <a:ext cx="4287520" cy="335280"/>
          </a:xfrm>
          <a:prstGeom prst="rect">
            <a:avLst/>
          </a:prstGeom>
        </p:spPr>
      </p:pic>
      <p:sp>
        <p:nvSpPr>
          <p:cNvPr id="7" name="Rectangle 6"/>
          <p:cNvSpPr/>
          <p:nvPr/>
        </p:nvSpPr>
        <p:spPr>
          <a:xfrm>
            <a:off x="6263640" y="3589020"/>
            <a:ext cx="1394460" cy="685800"/>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81B7CCDB-6D39-0547-B7B3-C80E39D6513A}" type="slidenum">
              <a:rPr lang="en-US" smtClean="0"/>
              <a:t>44</a:t>
            </a:fld>
            <a:endParaRPr lang="en-US"/>
          </a:p>
        </p:txBody>
      </p:sp>
    </p:spTree>
    <p:extLst>
      <p:ext uri="{BB962C8B-B14F-4D97-AF65-F5344CB8AC3E}">
        <p14:creationId xmlns:p14="http://schemas.microsoft.com/office/powerpoint/2010/main" val="210630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04371" y="4937760"/>
            <a:ext cx="10327008" cy="1599950"/>
          </a:xfrm>
        </p:spPr>
        <p:txBody>
          <a:bodyPr/>
          <a:lstStyle/>
          <a:p>
            <a:r>
              <a:rPr lang="en-US" dirty="0"/>
              <a:t>What does it mean? </a:t>
            </a:r>
          </a:p>
        </p:txBody>
      </p:sp>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175" y="422910"/>
            <a:ext cx="11211399" cy="4982845"/>
          </a:xfrm>
          <a:prstGeom prst="rect">
            <a:avLst/>
          </a:prstGeom>
          <a:ln>
            <a:noFill/>
          </a:ln>
        </p:spPr>
      </p:pic>
      <p:sp>
        <p:nvSpPr>
          <p:cNvPr id="4" name="Slide Number Placeholder 3"/>
          <p:cNvSpPr>
            <a:spLocks noGrp="1"/>
          </p:cNvSpPr>
          <p:nvPr>
            <p:ph type="sldNum" sz="quarter" idx="12"/>
          </p:nvPr>
        </p:nvSpPr>
        <p:spPr/>
        <p:txBody>
          <a:bodyPr/>
          <a:lstStyle/>
          <a:p>
            <a:fld id="{81B7CCDB-6D39-0547-B7B3-C80E39D6513A}" type="slidenum">
              <a:rPr lang="en-US" smtClean="0"/>
              <a:t>45</a:t>
            </a:fld>
            <a:endParaRPr lang="en-US"/>
          </a:p>
        </p:txBody>
      </p:sp>
    </p:spTree>
    <p:extLst>
      <p:ext uri="{BB962C8B-B14F-4D97-AF65-F5344CB8AC3E}">
        <p14:creationId xmlns:p14="http://schemas.microsoft.com/office/powerpoint/2010/main" val="1010536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Predictors predictors predictors</a:t>
            </a:r>
          </a:p>
        </p:txBody>
      </p:sp>
      <p:sp>
        <p:nvSpPr>
          <p:cNvPr id="5" name="Content Placeholder 4"/>
          <p:cNvSpPr>
            <a:spLocks noGrp="1"/>
          </p:cNvSpPr>
          <p:nvPr>
            <p:ph idx="1"/>
          </p:nvPr>
        </p:nvSpPr>
        <p:spPr/>
        <p:txBody>
          <a:bodyPr/>
          <a:lstStyle/>
          <a:p>
            <a:r>
              <a:rPr lang="en-US" dirty="0"/>
              <a:t>We have a lot predictors!  </a:t>
            </a:r>
          </a:p>
          <a:p>
            <a:r>
              <a:rPr lang="en-US" dirty="0"/>
              <a:t>Is it a problem? </a:t>
            </a:r>
          </a:p>
          <a:p>
            <a:r>
              <a:rPr lang="en-US" dirty="0"/>
              <a:t>	Yes: Computational Cost</a:t>
            </a:r>
          </a:p>
          <a:p>
            <a:r>
              <a:rPr lang="en-US" dirty="0"/>
              <a:t>	Yes: Overfitting </a:t>
            </a:r>
          </a:p>
          <a:p>
            <a:endParaRPr lang="en-US" dirty="0"/>
          </a:p>
          <a:p>
            <a:r>
              <a:rPr lang="en-US" dirty="0"/>
              <a:t>Wait there is more </a:t>
            </a:r>
            <a:r>
              <a:rPr lang="mr-IN" dirty="0"/>
              <a:t>…</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46</a:t>
            </a:fld>
            <a:endParaRPr lang="en-US"/>
          </a:p>
        </p:txBody>
      </p:sp>
    </p:spTree>
    <p:extLst>
      <p:ext uri="{BB962C8B-B14F-4D97-AF65-F5344CB8AC3E}">
        <p14:creationId xmlns:p14="http://schemas.microsoft.com/office/powerpoint/2010/main" val="1782913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47</a:t>
            </a:fld>
            <a:endParaRPr lang="en-US"/>
          </a:p>
        </p:txBody>
      </p:sp>
    </p:spTree>
    <p:extLst>
      <p:ext uri="{BB962C8B-B14F-4D97-AF65-F5344CB8AC3E}">
        <p14:creationId xmlns:p14="http://schemas.microsoft.com/office/powerpoint/2010/main" val="15899519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The simplest non-linear model we can consider, for a response </a:t>
                </a:r>
                <a:r>
                  <a:rPr lang="en-US" sz="2400" i="1" dirty="0"/>
                  <a:t>Y</a:t>
                </a:r>
                <a:r>
                  <a:rPr lang="en-US" sz="2400" dirty="0"/>
                  <a:t> and a predictor </a:t>
                </a:r>
                <a:r>
                  <a:rPr lang="en-US" sz="2400" i="1" dirty="0"/>
                  <a:t>X</a:t>
                </a:r>
                <a:r>
                  <a:rPr lang="en-US" sz="2400" dirty="0"/>
                  <a:t>, is a polynomial model of degree </a:t>
                </a:r>
                <a:r>
                  <a:rPr lang="en-US" sz="2400" i="1" dirty="0"/>
                  <a:t>M</a:t>
                </a:r>
                <a:r>
                  <a:rPr lang="en-US" sz="2400" dirty="0"/>
                  <a:t>,</a:t>
                </a:r>
              </a:p>
              <a:p>
                <a:endParaRPr lang="en-US" sz="2400" dirty="0"/>
              </a:p>
              <a:p>
                <a:endParaRPr lang="en-US" sz="2400" dirty="0"/>
              </a:p>
              <a:p>
                <a:r>
                  <a:rPr lang="en-US" sz="2400" dirty="0"/>
                  <a:t>Just as in the case of linear regression with cross terms, polynomial regression is a special case of linear regression - we treat each </a:t>
                </a:r>
                <a14:m>
                  <m:oMath xmlns:m="http://schemas.openxmlformats.org/officeDocument/2006/math">
                    <m:sSup>
                      <m:sSupPr>
                        <m:ctrlPr>
                          <a:rPr lang="en-US" sz="2400" b="0" i="1" smtClean="0">
                            <a:latin typeface="Cambria Math" charset="0"/>
                          </a:rPr>
                        </m:ctrlPr>
                      </m:sSupPr>
                      <m:e>
                        <m:r>
                          <a:rPr lang="en-US" sz="2400" b="0" i="1" smtClean="0">
                            <a:latin typeface="Cambria Math" charset="0"/>
                          </a:rPr>
                          <m:t>𝑥</m:t>
                        </m:r>
                      </m:e>
                      <m:sup>
                        <m:r>
                          <a:rPr lang="en-US" sz="2400" b="0" i="1" smtClean="0">
                            <a:latin typeface="Cambria Math" charset="0"/>
                          </a:rPr>
                          <m:t>𝑚</m:t>
                        </m:r>
                      </m:sup>
                    </m:sSup>
                  </m:oMath>
                </a14:m>
                <a:r>
                  <a:rPr lang="en-US" sz="2400" dirty="0"/>
                  <a:t> as a separate predictor. Thus, we can write</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4236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159000" y="2233329"/>
            <a:ext cx="6299200" cy="416560"/>
          </a:xfrm>
          <a:prstGeom prst="rect">
            <a:avLst/>
          </a:prstGeom>
        </p:spPr>
      </p:pic>
      <p:pic>
        <p:nvPicPr>
          <p:cNvPr id="5" name="Picture 4"/>
          <p:cNvPicPr>
            <a:picLocks noChangeAspect="1"/>
          </p:cNvPicPr>
          <p:nvPr/>
        </p:nvPicPr>
        <p:blipFill>
          <a:blip r:embed="rId4"/>
          <a:stretch>
            <a:fillRect/>
          </a:stretch>
        </p:blipFill>
        <p:spPr>
          <a:xfrm>
            <a:off x="971550" y="4215956"/>
            <a:ext cx="10248900" cy="1866900"/>
          </a:xfrm>
          <a:prstGeom prst="rect">
            <a:avLst/>
          </a:prstGeom>
        </p:spPr>
      </p:pic>
      <p:sp>
        <p:nvSpPr>
          <p:cNvPr id="6" name="Slide Number Placeholder 5"/>
          <p:cNvSpPr>
            <a:spLocks noGrp="1"/>
          </p:cNvSpPr>
          <p:nvPr>
            <p:ph type="sldNum" sz="quarter" idx="12"/>
          </p:nvPr>
        </p:nvSpPr>
        <p:spPr/>
        <p:txBody>
          <a:bodyPr/>
          <a:lstStyle/>
          <a:p>
            <a:fld id="{81B7CCDB-6D39-0547-B7B3-C80E39D6513A}" type="slidenum">
              <a:rPr lang="en-US" smtClean="0"/>
              <a:t>48</a:t>
            </a:fld>
            <a:endParaRPr lang="en-US"/>
          </a:p>
        </p:txBody>
      </p:sp>
    </p:spTree>
    <p:extLst>
      <p:ext uri="{BB962C8B-B14F-4D97-AF65-F5344CB8AC3E}">
        <p14:creationId xmlns:p14="http://schemas.microsoft.com/office/powerpoint/2010/main" val="1183857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64696"/>
                <a:ext cx="11106037" cy="2111143"/>
              </a:xfrm>
            </p:spPr>
            <p:txBody>
              <a:bodyPr/>
              <a:lstStyle/>
              <a:p>
                <a:pPr>
                  <a:spcAft>
                    <a:spcPts val="1200"/>
                  </a:spcAft>
                </a:pPr>
                <a:r>
                  <a:rPr lang="en-US" sz="2400" dirty="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a:latin typeface="Karla" charset="0"/>
                    <a:ea typeface="Karla" charset="0"/>
                    <a:cs typeface="Karla" charset="0"/>
                  </a:rPr>
                  <a:t> since we do not know the exact distribution of the noise </a:t>
                </a:r>
                <a14:m>
                  <m:oMath xmlns:m="http://schemas.openxmlformats.org/officeDocument/2006/math">
                    <m:r>
                      <a:rPr lang="en-US" sz="2400" i="1" smtClean="0">
                        <a:latin typeface="Cambria Math" charset="0"/>
                        <a:ea typeface="Karla" charset="0"/>
                        <a:cs typeface="Karla" charset="0"/>
                      </a:rPr>
                      <m:t>𝜖</m:t>
                    </m:r>
                  </m:oMath>
                </a14:m>
                <a:r>
                  <a:rPr lang="en-US" sz="2400" dirty="0">
                    <a:latin typeface="Karla" charset="0"/>
                    <a:ea typeface="Karla" charset="0"/>
                    <a:cs typeface="Karla" charset="0"/>
                  </a:rPr>
                  <a:t>. However, if we make the following assumptions, </a:t>
                </a:r>
              </a:p>
              <a:p>
                <a:pPr marL="582613" indent="-233363">
                  <a:spcAft>
                    <a:spcPts val="1200"/>
                  </a:spcAft>
                  <a:buFont typeface="Arial" charset="0"/>
                  <a:buChar char="•"/>
                </a:pPr>
                <a:r>
                  <a:rPr lang="en-US" sz="2400" dirty="0">
                    <a:latin typeface="Karla" charset="0"/>
                    <a:ea typeface="Karla" charset="0"/>
                    <a:cs typeface="Karla" charset="0"/>
                  </a:rPr>
                  <a:t>the errors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Karla" charset="0"/>
                                <a:cs typeface="Karla" charset="0"/>
                              </a:rPr>
                              <m:t>𝑦</m:t>
                            </m:r>
                          </m:e>
                        </m:acc>
                      </m:e>
                      <m:sub>
                        <m:r>
                          <a:rPr lang="en-US" sz="2400" b="0" i="1" smtClean="0">
                            <a:latin typeface="Cambria Math" charset="0"/>
                            <a:ea typeface="Karla" charset="0"/>
                            <a:cs typeface="Karla" charset="0"/>
                          </a:rPr>
                          <m:t>𝑖</m:t>
                        </m:r>
                      </m:sub>
                    </m:sSub>
                    <m:r>
                      <a:rPr lang="en-US" sz="2400" b="0" i="0" smtClean="0">
                        <a:latin typeface="Cambria Math" charset="0"/>
                        <a:ea typeface="Karla" charset="0"/>
                        <a:cs typeface="Karla" charset="0"/>
                      </a:rPr>
                      <m:t> </m:t>
                    </m:r>
                  </m:oMath>
                </a14:m>
                <a:r>
                  <a:rPr lang="en-US" sz="2400" dirty="0">
                    <a:latin typeface="Karla" charset="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𝑦</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Karla" charset="0"/>
                                <a:cs typeface="Karla" charset="0"/>
                              </a:rPr>
                              <m:t>𝑦</m:t>
                            </m:r>
                          </m:e>
                        </m:acc>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 </m:t>
                    </m:r>
                  </m:oMath>
                </a14:m>
                <a:r>
                  <a:rPr lang="en-US" sz="2400" dirty="0">
                    <a:latin typeface="Karla" charset="0"/>
                    <a:ea typeface="Karla" charset="0"/>
                    <a:cs typeface="Karla" charset="0"/>
                  </a:rPr>
                  <a:t> are uncorrelated, for </a:t>
                </a:r>
                <a14:m>
                  <m:oMath xmlns:m="http://schemas.openxmlformats.org/officeDocument/2006/math">
                    <m:r>
                      <a:rPr lang="en-US" sz="2400" b="0" i="1" smtClean="0">
                        <a:latin typeface="Cambria Math" charset="0"/>
                        <a:ea typeface="Karla" charset="0"/>
                        <a:cs typeface="Karla" charset="0"/>
                      </a:rPr>
                      <m:t>𝑖</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𝑗</m:t>
                    </m:r>
                  </m:oMath>
                </a14:m>
                <a:r>
                  <a:rPr lang="en-US" sz="2400" dirty="0">
                    <a:latin typeface="Karla" charset="0"/>
                    <a:ea typeface="Karla" charset="0"/>
                    <a:cs typeface="Karla" charset="0"/>
                  </a:rPr>
                  <a:t> ,</a:t>
                </a:r>
              </a:p>
              <a:p>
                <a:pPr marL="582613" indent="-233363">
                  <a:spcAft>
                    <a:spcPts val="1200"/>
                  </a:spcAft>
                  <a:buFont typeface="Arial" charset="0"/>
                  <a:buChar char="•"/>
                </a:pPr>
                <a:r>
                  <a:rPr lang="en-US" sz="2400" dirty="0">
                    <a:latin typeface="Karla" charset="0"/>
                    <a:ea typeface="Karla" charset="0"/>
                    <a:cs typeface="Karla" charset="0"/>
                  </a:rPr>
                  <a:t>each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i="1">
                            <a:latin typeface="Cambria Math" charset="0"/>
                            <a:ea typeface="Karla" charset="0"/>
                            <a:cs typeface="Karla" charset="0"/>
                          </a:rPr>
                          <m:t>𝑖</m:t>
                        </m:r>
                      </m:sub>
                    </m:sSub>
                  </m:oMath>
                </a14:m>
                <a:r>
                  <a:rPr lang="en-US" sz="2400" dirty="0">
                    <a:latin typeface="Karla" charset="0"/>
                    <a:ea typeface="Karla" charset="0"/>
                    <a:cs typeface="Karla" charset="0"/>
                  </a:rPr>
                  <a:t> is normally distributed with mean 0 and variance </a:t>
                </a:r>
                <a14:m>
                  <m:oMath xmlns:m="http://schemas.openxmlformats.org/officeDocument/2006/math">
                    <m:sSup>
                      <m:sSupPr>
                        <m:ctrlPr>
                          <a:rPr lang="en-US" sz="2400" i="1" smtClean="0">
                            <a:latin typeface="Cambria Math"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a:latin typeface="Karla" charset="0"/>
                    <a:ea typeface="Karla" charset="0"/>
                    <a:cs typeface="Karla" charset="0"/>
                  </a:rPr>
                  <a:t>,</a:t>
                </a:r>
              </a:p>
              <a:p>
                <a:r>
                  <a:rPr lang="en-US" sz="2400" dirty="0">
                    <a:latin typeface="Karla" charset="0"/>
                    <a:ea typeface="Karla" charset="0"/>
                    <a:cs typeface="Karla" charset="0"/>
                  </a:rPr>
                  <a:t>then, we can empirically estimate </a:t>
                </a:r>
                <a14:m>
                  <m:oMath xmlns:m="http://schemas.openxmlformats.org/officeDocument/2006/math">
                    <m:sSup>
                      <m:sSupPr>
                        <m:ctrlPr>
                          <a:rPr lang="en-US" sz="2400" i="1">
                            <a:latin typeface="Cambria Math" charset="0"/>
                            <a:ea typeface="Karla" charset="0"/>
                            <a:cs typeface="Karla" charset="0"/>
                          </a:rPr>
                        </m:ctrlPr>
                      </m:sSupPr>
                      <m:e>
                        <m:r>
                          <a:rPr lang="en-US" sz="2400" i="1">
                            <a:latin typeface="Cambria Math" charset="0"/>
                            <a:ea typeface="Karla" charset="0"/>
                            <a:cs typeface="Karla" charset="0"/>
                          </a:rPr>
                          <m:t>𝜎</m:t>
                        </m:r>
                      </m:e>
                      <m:sup>
                        <m:r>
                          <a:rPr lang="en-US" sz="2400" i="1">
                            <a:latin typeface="Cambria Math" charset="0"/>
                            <a:ea typeface="Karla" charset="0"/>
                            <a:cs typeface="Karla" charset="0"/>
                          </a:rPr>
                          <m:t>2</m:t>
                        </m:r>
                      </m:sup>
                    </m:sSup>
                  </m:oMath>
                </a14:m>
                <a:r>
                  <a:rPr lang="en-US" sz="2400" dirty="0">
                    <a:latin typeface="Karla" charset="0"/>
                    <a:ea typeface="Karla" charset="0"/>
                    <a:cs typeface="Karla" charset="0"/>
                  </a:rPr>
                  <a:t>, from the data and our regression line: </a:t>
                </a: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64696"/>
                <a:ext cx="11106037" cy="2111143"/>
              </a:xfrm>
              <a:blipFill rotWithShape="0">
                <a:blip r:embed="rId2"/>
                <a:stretch>
                  <a:fillRect l="-823" t="-2312" r="-1262" b="-48844"/>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3388359" y="4373912"/>
            <a:ext cx="5415280" cy="1097280"/>
          </a:xfrm>
          <a:prstGeom prst="rect">
            <a:avLst/>
          </a:prstGeom>
        </p:spPr>
      </p:pic>
      <p:pic>
        <p:nvPicPr>
          <p:cNvPr id="4" name="Picture 3"/>
          <p:cNvPicPr>
            <a:picLocks noChangeAspect="1"/>
          </p:cNvPicPr>
          <p:nvPr/>
        </p:nvPicPr>
        <p:blipFill>
          <a:blip r:embed="rId4"/>
          <a:stretch>
            <a:fillRect/>
          </a:stretch>
        </p:blipFill>
        <p:spPr>
          <a:xfrm>
            <a:off x="4227615" y="5687424"/>
            <a:ext cx="3425146" cy="1030406"/>
          </a:xfrm>
          <a:prstGeom prst="rect">
            <a:avLst/>
          </a:prstGeom>
          <a:solidFill>
            <a:srgbClr val="F9F9F9"/>
          </a:solidFill>
        </p:spPr>
      </p:pic>
      <p:sp>
        <p:nvSpPr>
          <p:cNvPr id="5" name="Slide Number Placeholder 4"/>
          <p:cNvSpPr>
            <a:spLocks noGrp="1"/>
          </p:cNvSpPr>
          <p:nvPr>
            <p:ph type="sldNum" sz="quarter" idx="12"/>
          </p:nvPr>
        </p:nvSpPr>
        <p:spPr/>
        <p:txBody>
          <a:bodyPr/>
          <a:lstStyle/>
          <a:p>
            <a:fld id="{81B7CCDB-6D39-0547-B7B3-C80E39D6513A}" type="slidenum">
              <a:rPr lang="en-US" smtClean="0"/>
              <a:t>4</a:t>
            </a:fld>
            <a:endParaRPr lang="en-US"/>
          </a:p>
        </p:txBody>
      </p:sp>
    </p:spTree>
    <p:extLst>
      <p:ext uri="{BB962C8B-B14F-4D97-AF65-F5344CB8AC3E}">
        <p14:creationId xmlns:p14="http://schemas.microsoft.com/office/powerpoint/2010/main" val="9915077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821985" y="1177757"/>
            <a:ext cx="10327008" cy="2111143"/>
          </a:xfrm>
        </p:spPr>
        <p:txBody>
          <a:bodyPr/>
          <a:lstStyle/>
          <a:p>
            <a:r>
              <a:rPr lang="en-US" dirty="0"/>
              <a:t>Again, minimizing the MSE using vector calculus yields,</a:t>
            </a:r>
          </a:p>
          <a:p>
            <a:endParaRPr lang="en-US" dirty="0"/>
          </a:p>
          <a:p>
            <a:endParaRPr lang="en-US" dirty="0"/>
          </a:p>
        </p:txBody>
      </p:sp>
      <p:pic>
        <p:nvPicPr>
          <p:cNvPr id="7" name="Picture 6"/>
          <p:cNvPicPr>
            <a:picLocks noChangeAspect="1"/>
          </p:cNvPicPr>
          <p:nvPr/>
        </p:nvPicPr>
        <p:blipFill>
          <a:blip r:embed="rId2"/>
          <a:stretch>
            <a:fillRect/>
          </a:stretch>
        </p:blipFill>
        <p:spPr>
          <a:xfrm>
            <a:off x="2810489" y="2226376"/>
            <a:ext cx="6350000" cy="7823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49</a:t>
            </a:fld>
            <a:endParaRPr lang="en-US"/>
          </a:p>
        </p:txBody>
      </p:sp>
    </p:spTree>
    <p:extLst>
      <p:ext uri="{BB962C8B-B14F-4D97-AF65-F5344CB8AC3E}">
        <p14:creationId xmlns:p14="http://schemas.microsoft.com/office/powerpoint/2010/main" val="662357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p:pic>
        <p:nvPicPr>
          <p:cNvPr id="5" name="Picture 4"/>
          <p:cNvPicPr>
            <a:picLocks noChangeAspect="1"/>
          </p:cNvPicPr>
          <p:nvPr/>
        </p:nvPicPr>
        <p:blipFill>
          <a:blip r:embed="rId3"/>
          <a:stretch>
            <a:fillRect/>
          </a:stretch>
        </p:blipFill>
        <p:spPr>
          <a:xfrm>
            <a:off x="8289446" y="1298167"/>
            <a:ext cx="3676092" cy="1594620"/>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700585" y="1449855"/>
                <a:ext cx="8948382" cy="1616981"/>
              </a:xfrm>
              <a:prstGeom prst="rect">
                <a:avLst/>
              </a:prstGeom>
            </p:spPr>
            <p:txBody>
              <a:bodyPr wrap="square">
                <a:spAutoFit/>
              </a:bodyPr>
              <a:lstStyle/>
              <a:p>
                <a:pPr>
                  <a:spcAft>
                    <a:spcPts val="1200"/>
                  </a:spcAft>
                </a:pPr>
                <a:r>
                  <a:rPr lang="en-US" sz="2600" b="1" dirty="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𝑛</m:t>
                    </m:r>
                    <m:r>
                      <a:rPr lang="en-US" sz="2600" b="0" i="1" smtClean="0">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Karla" charset="0"/>
                        <a:cs typeface="Karla" charset="0"/>
                      </a:rPr>
                      <m:t>𝑆𝐸</m:t>
                    </m:r>
                    <m:r>
                      <a:rPr lang="en-US" sz="2600" b="0" i="1" smtClean="0">
                        <a:solidFill>
                          <a:schemeClr val="tx1">
                            <a:lumMod val="75000"/>
                            <a:lumOff val="25000"/>
                          </a:schemeClr>
                        </a:solidFill>
                        <a:latin typeface="Cambria Math" charset="0"/>
                        <a:ea typeface="Karla" charset="0"/>
                        <a:cs typeface="Karla" charset="0"/>
                      </a:rPr>
                      <m:t>↓</m:t>
                    </m:r>
                  </m:oMath>
                </a14:m>
                <a:r>
                  <a:rPr lang="en-US" sz="2600" b="0" dirty="0">
                    <a:solidFill>
                      <a:schemeClr val="tx1">
                        <a:lumMod val="75000"/>
                        <a:lumOff val="25000"/>
                      </a:schemeClr>
                    </a:solidFill>
                    <a:latin typeface="Karla" charset="0"/>
                    <a:ea typeface="Karla" charset="0"/>
                    <a:cs typeface="Karla" charset="0"/>
                  </a:rPr>
                  <a:t> </a:t>
                </a:r>
              </a:p>
              <a:p>
                <a:pPr>
                  <a:spcAft>
                    <a:spcPts val="1200"/>
                  </a:spcAft>
                </a:pPr>
                <a:r>
                  <a:rPr lang="en-US" sz="2600" b="1" dirty="0">
                    <a:solidFill>
                      <a:schemeClr val="tx1">
                        <a:lumMod val="75000"/>
                        <a:lumOff val="25000"/>
                      </a:schemeClr>
                    </a:solidFill>
                    <a:latin typeface="Karla" charset="0"/>
                    <a:ea typeface="Karla" charset="0"/>
                    <a:cs typeface="Karla" charset="0"/>
                  </a:rPr>
                  <a:t>Largest coverage</a:t>
                </a:r>
                <a:r>
                  <a:rPr lang="en-US" sz="26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a:solidFill>
                    <a:schemeClr val="tx1">
                      <a:lumMod val="75000"/>
                      <a:lumOff val="25000"/>
                    </a:schemeClr>
                  </a:solidFill>
                  <a:ea typeface="Karla" charset="0"/>
                  <a:cs typeface="Karla" charset="0"/>
                </a:endParaRPr>
              </a:p>
              <a:p>
                <a:pPr>
                  <a:spcAft>
                    <a:spcPts val="1200"/>
                  </a:spcAft>
                </a:pPr>
                <a:r>
                  <a:rPr lang="en-US" sz="2600" b="1" dirty="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latin typeface="Karla" charset="0"/>
                    <a:ea typeface="Karla" charset="0"/>
                    <a:cs typeface="Karla" charset="0"/>
                  </a:rPr>
                  <a:t>  </a:t>
                </a:r>
              </a:p>
            </p:txBody>
          </p:sp>
        </mc:Choice>
        <mc:Fallback xmlns="">
          <p:sp>
            <p:nvSpPr>
              <p:cNvPr id="6" name="Rectangle 5"/>
              <p:cNvSpPr>
                <a:spLocks noRot="1" noChangeAspect="1" noMove="1" noResize="1" noEditPoints="1" noAdjustHandles="1" noChangeArrowheads="1" noChangeShapeType="1" noTextEdit="1"/>
              </p:cNvSpPr>
              <p:nvPr/>
            </p:nvSpPr>
            <p:spPr>
              <a:xfrm>
                <a:off x="700585" y="1449855"/>
                <a:ext cx="8948382" cy="1616981"/>
              </a:xfrm>
              <a:prstGeom prst="rect">
                <a:avLst/>
              </a:prstGeom>
              <a:blipFill rotWithShape="0">
                <a:blip r:embed="rId4"/>
                <a:stretch>
                  <a:fillRect l="-1226" t="-3019" b="-8679"/>
                </a:stretch>
              </a:blipFill>
            </p:spPr>
            <p:txBody>
              <a:bodyPr/>
              <a:lstStyle/>
              <a:p>
                <a:r>
                  <a:rPr lang="en-US">
                    <a:noFill/>
                  </a:rPr>
                  <a:t> </a:t>
                </a:r>
              </a:p>
            </p:txBody>
          </p:sp>
        </mc:Fallback>
      </mc:AlternateContent>
      <p:cxnSp>
        <p:nvCxnSpPr>
          <p:cNvPr id="4" name="Straight Connector 3"/>
          <p:cNvCxnSpPr/>
          <p:nvPr/>
        </p:nvCxnSpPr>
        <p:spPr>
          <a:xfrm>
            <a:off x="0" y="3581400"/>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5"/>
          <a:stretch>
            <a:fillRect/>
          </a:stretch>
        </p:blipFill>
        <p:spPr>
          <a:xfrm>
            <a:off x="8488907" y="3930555"/>
            <a:ext cx="3257739" cy="980044"/>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700585" y="4270014"/>
                <a:ext cx="8948382" cy="514821"/>
              </a:xfrm>
              <a:prstGeom prst="rect">
                <a:avLst/>
              </a:prstGeom>
            </p:spPr>
            <p:txBody>
              <a:bodyPr wrap="square">
                <a:spAutoFit/>
              </a:bodyPr>
              <a:lstStyle/>
              <a:p>
                <a:pPr>
                  <a:spcAft>
                    <a:spcPts val="1200"/>
                  </a:spcAft>
                </a:pPr>
                <a:r>
                  <a:rPr lang="en-US" sz="2600" b="1" dirty="0">
                    <a:solidFill>
                      <a:schemeClr val="tx1">
                        <a:lumMod val="75000"/>
                        <a:lumOff val="25000"/>
                      </a:schemeClr>
                    </a:solidFill>
                    <a:latin typeface="Karla" charset="0"/>
                    <a:ea typeface="Karla" charset="0"/>
                    <a:cs typeface="Karla" charset="0"/>
                  </a:rPr>
                  <a:t>Better model:  </a:t>
                </a:r>
                <a14:m>
                  <m:oMath xmlns:m="http://schemas.openxmlformats.org/officeDocument/2006/math">
                    <m:r>
                      <a:rPr lang="en-US" sz="2600" b="0" i="0" smtClean="0">
                        <a:solidFill>
                          <a:schemeClr val="tx1">
                            <a:lumMod val="75000"/>
                            <a:lumOff val="25000"/>
                          </a:schemeClr>
                        </a:solidFill>
                        <a:latin typeface="Cambria Math" charset="0"/>
                        <a:ea typeface="Karla" charset="0"/>
                        <a:cs typeface="Karla" charset="0"/>
                      </a:rPr>
                      <m:t>(</m:t>
                    </m:r>
                    <m:acc>
                      <m:accPr>
                        <m:chr m:val="̂"/>
                        <m:ctrlPr>
                          <a:rPr lang="en-US" sz="2600" i="1" smtClean="0">
                            <a:solidFill>
                              <a:schemeClr val="tx1">
                                <a:lumMod val="75000"/>
                                <a:lumOff val="25000"/>
                              </a:schemeClr>
                            </a:solidFill>
                            <a:latin typeface="Cambria Math" charset="0"/>
                            <a:ea typeface="Karla" charset="0"/>
                            <a:cs typeface="Karla" charset="0"/>
                          </a:rPr>
                        </m:ctrlPr>
                      </m:accPr>
                      <m:e>
                        <m:r>
                          <a:rPr lang="en-US" sz="2600" b="0" i="1" smtClean="0">
                            <a:solidFill>
                              <a:schemeClr val="tx1">
                                <a:lumMod val="75000"/>
                                <a:lumOff val="25000"/>
                              </a:schemeClr>
                            </a:solidFill>
                            <a:latin typeface="Cambria Math" charset="0"/>
                            <a:ea typeface="Karla" charset="0"/>
                            <a:cs typeface="Karla" charset="0"/>
                          </a:rPr>
                          <m:t>𝑓</m:t>
                        </m:r>
                      </m:e>
                    </m:acc>
                    <m:r>
                      <a:rPr lang="en-US" sz="2600" b="0" i="1" dirty="0" smtClean="0">
                        <a:solidFill>
                          <a:schemeClr val="tx1">
                            <a:lumMod val="75000"/>
                            <a:lumOff val="25000"/>
                          </a:schemeClr>
                        </a:solidFill>
                        <a:latin typeface="Cambria Math" charset="0"/>
                        <a:ea typeface="Karla" charset="0"/>
                        <a:cs typeface="Karla" charset="0"/>
                      </a:rPr>
                      <m:t>−</m:t>
                    </m:r>
                    <m:sSub>
                      <m:sSubPr>
                        <m:ctrlPr>
                          <a:rPr lang="en-US" sz="2600" i="1" dirty="0" smtClean="0">
                            <a:solidFill>
                              <a:schemeClr val="tx1">
                                <a:lumMod val="75000"/>
                                <a:lumOff val="25000"/>
                              </a:schemeClr>
                            </a:solidFill>
                            <a:latin typeface="Cambria Math" charset="0"/>
                            <a:ea typeface="Karla" charset="0"/>
                            <a:cs typeface="Karla" charset="0"/>
                          </a:rPr>
                        </m:ctrlPr>
                      </m:sSubPr>
                      <m:e>
                        <m:r>
                          <a:rPr lang="en-US" sz="2600" b="0" i="1" dirty="0" smtClean="0">
                            <a:solidFill>
                              <a:schemeClr val="tx1">
                                <a:lumMod val="75000"/>
                                <a:lumOff val="25000"/>
                              </a:schemeClr>
                            </a:solidFill>
                            <a:latin typeface="Cambria Math" charset="0"/>
                            <a:ea typeface="Karla" charset="0"/>
                            <a:cs typeface="Karla" charset="0"/>
                          </a:rPr>
                          <m:t>𝑦</m:t>
                        </m:r>
                      </m:e>
                      <m:sub>
                        <m:r>
                          <a:rPr lang="en-US" sz="2600" b="0" i="1" dirty="0" smtClean="0">
                            <a:solidFill>
                              <a:schemeClr val="tx1">
                                <a:lumMod val="75000"/>
                                <a:lumOff val="25000"/>
                              </a:schemeClr>
                            </a:solidFill>
                            <a:latin typeface="Cambria Math" charset="0"/>
                            <a:ea typeface="Karla" charset="0"/>
                            <a:cs typeface="Karla" charset="0"/>
                          </a:rPr>
                          <m:t>𝑖</m:t>
                        </m:r>
                      </m:sub>
                    </m:sSub>
                    <m:r>
                      <a:rPr lang="en-US" sz="2600" b="0" i="1" dirty="0"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𝜎</m:t>
                    </m:r>
                    <m:r>
                      <a:rPr lang="en-US" sz="2600" b="0" i="1"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endParaRPr lang="en-US" sz="2600" b="0" i="1" dirty="0">
                  <a:solidFill>
                    <a:schemeClr val="tx1">
                      <a:lumMod val="75000"/>
                      <a:lumOff val="25000"/>
                    </a:schemeClr>
                  </a:solidFill>
                  <a:latin typeface="Karla" charset="0"/>
                  <a:ea typeface="Karla" charset="0"/>
                  <a:cs typeface="Karla"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700585" y="4270014"/>
                <a:ext cx="8948382" cy="514821"/>
              </a:xfrm>
              <a:prstGeom prst="rect">
                <a:avLst/>
              </a:prstGeom>
              <a:blipFill rotWithShape="0">
                <a:blip r:embed="rId6"/>
                <a:stretch>
                  <a:fillRect l="-1226" t="-588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00585" y="5342378"/>
                <a:ext cx="9835486" cy="513667"/>
              </a:xfrm>
              <a:prstGeom prst="rect">
                <a:avLst/>
              </a:prstGeom>
            </p:spPr>
            <p:txBody>
              <a:bodyPr wrap="square">
                <a:spAutoFit/>
              </a:bodyPr>
              <a:lstStyle/>
              <a:p>
                <a:pPr>
                  <a:spcAft>
                    <a:spcPts val="1200"/>
                  </a:spcAft>
                </a:pPr>
                <a:r>
                  <a:rPr lang="en-US" sz="2600" b="1" dirty="0">
                    <a:solidFill>
                      <a:schemeClr val="accent2"/>
                    </a:solidFill>
                    <a:latin typeface="Karla" charset="0"/>
                    <a:ea typeface="Karla" charset="0"/>
                    <a:cs typeface="Karla" charset="0"/>
                  </a:rPr>
                  <a:t>Question: </a:t>
                </a:r>
                <a:r>
                  <a:rPr lang="en-US" sz="2600" dirty="0">
                    <a:solidFill>
                      <a:schemeClr val="tx1">
                        <a:lumMod val="75000"/>
                        <a:lumOff val="25000"/>
                      </a:schemeClr>
                    </a:solidFill>
                    <a:latin typeface="Karla" charset="0"/>
                    <a:ea typeface="Karla" charset="0"/>
                    <a:cs typeface="Karla" charset="0"/>
                  </a:rPr>
                  <a:t>What happens to the </a:t>
                </a:r>
                <a14:m>
                  <m:oMath xmlns:m="http://schemas.openxmlformats.org/officeDocument/2006/math">
                    <m:acc>
                      <m:accPr>
                        <m:chr m:val="̂"/>
                        <m:ctrlPr>
                          <a:rPr lang="en-US" sz="2600" i="1">
                            <a:solidFill>
                              <a:schemeClr val="tx1">
                                <a:lumMod val="75000"/>
                                <a:lumOff val="25000"/>
                              </a:schemeClr>
                            </a:solidFill>
                            <a:latin typeface="Cambria Math" charset="0"/>
                            <a:ea typeface="Karla" charset="0"/>
                            <a:cs typeface="Karla" charset="0"/>
                          </a:rPr>
                        </m:ctrlPr>
                      </m:accPr>
                      <m:e>
                        <m:sSub>
                          <m:sSubPr>
                            <m:ctrlPr>
                              <a:rPr lang="en-US" sz="2600" i="1">
                                <a:solidFill>
                                  <a:schemeClr val="tx1">
                                    <a:lumMod val="75000"/>
                                    <a:lumOff val="25000"/>
                                  </a:schemeClr>
                                </a:solidFill>
                                <a:latin typeface="Cambria Math"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a:solidFill>
                                  <a:schemeClr val="tx1">
                                    <a:lumMod val="75000"/>
                                    <a:lumOff val="25000"/>
                                  </a:schemeClr>
                                </a:solidFill>
                                <a:latin typeface="Cambria Math" charset="0"/>
                                <a:ea typeface="Karla" charset="0"/>
                                <a:cs typeface="Karla" charset="0"/>
                              </a:rPr>
                              <m:t>0</m:t>
                            </m:r>
                          </m:sub>
                        </m:sSub>
                      </m:e>
                    </m:acc>
                  </m:oMath>
                </a14:m>
                <a:r>
                  <a:rPr lang="en-US" sz="2600" i="1"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600" i="1">
                            <a:solidFill>
                              <a:schemeClr val="tx1">
                                <a:lumMod val="75000"/>
                                <a:lumOff val="25000"/>
                              </a:schemeClr>
                            </a:solidFill>
                            <a:latin typeface="Cambria Math" charset="0"/>
                            <a:ea typeface="Karla" charset="0"/>
                            <a:cs typeface="Karla" charset="0"/>
                          </a:rPr>
                        </m:ctrlPr>
                      </m:accPr>
                      <m:e>
                        <m:sSub>
                          <m:sSubPr>
                            <m:ctrlPr>
                              <a:rPr lang="en-US" sz="2600" i="1">
                                <a:solidFill>
                                  <a:schemeClr val="tx1">
                                    <a:lumMod val="75000"/>
                                    <a:lumOff val="25000"/>
                                  </a:schemeClr>
                                </a:solidFill>
                                <a:latin typeface="Cambria Math"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smtClean="0">
                                <a:solidFill>
                                  <a:schemeClr val="tx1">
                                    <a:lumMod val="75000"/>
                                    <a:lumOff val="25000"/>
                                  </a:schemeClr>
                                </a:solidFill>
                                <a:latin typeface="Cambria Math" charset="0"/>
                                <a:ea typeface="Karla" charset="0"/>
                                <a:cs typeface="Karla" charset="0"/>
                              </a:rPr>
                              <m:t>1</m:t>
                            </m:r>
                          </m:sub>
                        </m:sSub>
                      </m:e>
                    </m:acc>
                  </m:oMath>
                </a14:m>
                <a:r>
                  <a:rPr lang="en-US" sz="2600" i="1" dirty="0">
                    <a:solidFill>
                      <a:schemeClr val="tx1">
                        <a:lumMod val="75000"/>
                        <a:lumOff val="25000"/>
                      </a:schemeClr>
                    </a:solidFill>
                    <a:latin typeface="Karla" charset="0"/>
                    <a:ea typeface="Karla" charset="0"/>
                    <a:cs typeface="Karla" charset="0"/>
                  </a:rPr>
                  <a:t> </a:t>
                </a:r>
                <a:r>
                  <a:rPr lang="en-US" sz="2600" dirty="0">
                    <a:solidFill>
                      <a:schemeClr val="tx1">
                        <a:lumMod val="75000"/>
                        <a:lumOff val="25000"/>
                      </a:schemeClr>
                    </a:solidFill>
                    <a:latin typeface="Karla" charset="0"/>
                    <a:ea typeface="Karla" charset="0"/>
                    <a:cs typeface="Karla" charset="0"/>
                  </a:rPr>
                  <a:t>under these scenarios?</a:t>
                </a:r>
                <a:endParaRPr lang="en-US" sz="2600" i="1" dirty="0">
                  <a:solidFill>
                    <a:schemeClr val="tx1">
                      <a:lumMod val="75000"/>
                      <a:lumOff val="25000"/>
                    </a:schemeClr>
                  </a:solidFill>
                  <a:latin typeface="Karla" charset="0"/>
                  <a:ea typeface="Karla" charset="0"/>
                  <a:cs typeface="Karla"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700585" y="5342378"/>
                <a:ext cx="9835486" cy="513667"/>
              </a:xfrm>
              <a:prstGeom prst="rect">
                <a:avLst/>
              </a:prstGeom>
              <a:blipFill rotWithShape="0">
                <a:blip r:embed="rId7"/>
                <a:stretch>
                  <a:fillRect l="-1116" t="-5882" b="-29412"/>
                </a:stretch>
              </a:blipFill>
            </p:spPr>
            <p:txBody>
              <a:bodyPr/>
              <a:lstStyle/>
              <a:p>
                <a:r>
                  <a:rPr lang="en-US">
                    <a:noFill/>
                  </a:rPr>
                  <a:t> </a:t>
                </a:r>
              </a:p>
            </p:txBody>
          </p:sp>
        </mc:Fallback>
      </mc:AlternateContent>
      <p:sp>
        <p:nvSpPr>
          <p:cNvPr id="12" name="Slide Number Placeholder 11"/>
          <p:cNvSpPr>
            <a:spLocks noGrp="1"/>
          </p:cNvSpPr>
          <p:nvPr>
            <p:ph type="sldNum" sz="quarter" idx="12"/>
          </p:nvPr>
        </p:nvSpPr>
        <p:spPr/>
        <p:txBody>
          <a:bodyPr/>
          <a:lstStyle/>
          <a:p>
            <a:fld id="{81B7CCDB-6D39-0547-B7B3-C80E39D6513A}" type="slidenum">
              <a:rPr lang="en-US" smtClean="0"/>
              <a:t>5</a:t>
            </a:fld>
            <a:endParaRPr lang="en-US"/>
          </a:p>
        </p:txBody>
      </p:sp>
    </p:spTree>
    <p:extLst>
      <p:ext uri="{BB962C8B-B14F-4D97-AF65-F5344CB8AC3E}">
        <p14:creationId xmlns:p14="http://schemas.microsoft.com/office/powerpoint/2010/main" val="102144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200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p:sp>
        <p:nvSpPr>
          <p:cNvPr id="3" name="Content Placeholder 2"/>
          <p:cNvSpPr>
            <a:spLocks noGrp="1"/>
          </p:cNvSpPr>
          <p:nvPr>
            <p:ph idx="1"/>
          </p:nvPr>
        </p:nvSpPr>
        <p:spPr>
          <a:xfrm>
            <a:off x="542981" y="983807"/>
            <a:ext cx="11649019" cy="1233730"/>
          </a:xfrm>
        </p:spPr>
        <p:txBody>
          <a:bodyPr/>
          <a:lstStyle/>
          <a:p>
            <a:pPr>
              <a:spcAft>
                <a:spcPts val="1200"/>
              </a:spcAft>
            </a:pPr>
            <a:r>
              <a:rPr lang="en-US" sz="2400" dirty="0">
                <a:solidFill>
                  <a:schemeClr val="tx1">
                    <a:lumMod val="75000"/>
                    <a:lumOff val="25000"/>
                  </a:schemeClr>
                </a:solidFill>
                <a:latin typeface="Karla" charset="0"/>
                <a:ea typeface="Karla" charset="0"/>
                <a:cs typeface="Karla" charset="0"/>
              </a:rPr>
              <a:t>The</a:t>
            </a: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following results  are for the coefficients for TV advertising:</a:t>
            </a: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836507419"/>
                  </p:ext>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xmlns="" val="20000"/>
                        </a:ext>
                      </a:extLst>
                    </a:gridCol>
                    <a:gridCol w="2709333">
                      <a:extLst>
                        <a:ext uri="{9D8B030D-6E8A-4147-A177-3AD203B41FA5}">
                          <a16:colId xmlns:a16="http://schemas.microsoft.com/office/drawing/2014/main" xmlns="" val="20001"/>
                        </a:ext>
                      </a:extLst>
                    </a:gridCol>
                  </a:tblGrid>
                  <a:tr h="37084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xmlns="" val="10000"/>
                      </a:ext>
                    </a:extLst>
                  </a:tr>
                  <a:tr h="370840">
                    <a:tc>
                      <a:txBody>
                        <a:bodyPr/>
                        <a:lstStyle/>
                        <a:p>
                          <a:r>
                            <a:rPr lang="en-US" dirty="0"/>
                            <a:t>Analytic Formula</a:t>
                          </a:r>
                        </a:p>
                      </a:txBody>
                      <a:tcPr/>
                    </a:tc>
                    <a:tc>
                      <a:txBody>
                        <a:bodyPr/>
                        <a:lstStyle/>
                        <a:p>
                          <a:pPr algn="ctr"/>
                          <a:r>
                            <a:rPr lang="nb-NO" dirty="0"/>
                            <a:t>0.0061</a:t>
                          </a:r>
                          <a:endParaRPr lang="en-US" dirty="0"/>
                        </a:p>
                      </a:txBody>
                      <a:tcPr/>
                    </a:tc>
                    <a:extLst>
                      <a:ext uri="{0D108BD9-81ED-4DB2-BD59-A6C34878D82A}">
                        <a16:rowId xmlns:a16="http://schemas.microsoft.com/office/drawing/2014/main" xmlns="" val="10001"/>
                      </a:ext>
                    </a:extLst>
                  </a:tr>
                  <a:tr h="337473">
                    <a:tc>
                      <a:txBody>
                        <a:bodyPr/>
                        <a:lstStyle/>
                        <a:p>
                          <a:r>
                            <a:rPr lang="en-US" dirty="0"/>
                            <a:t>Bootstrap</a:t>
                          </a:r>
                        </a:p>
                      </a:txBody>
                      <a:tcPr/>
                    </a:tc>
                    <a:tc>
                      <a:txBody>
                        <a:bodyPr/>
                        <a:lstStyle/>
                        <a:p>
                          <a:pPr algn="ctr"/>
                          <a:r>
                            <a:rPr lang="nb-NO" dirty="0"/>
                            <a:t>0.0061</a:t>
                          </a:r>
                          <a:endParaRPr lang="en-US" dirty="0"/>
                        </a:p>
                      </a:txBody>
                      <a:tcPr/>
                    </a:tc>
                    <a:extLst>
                      <a:ext uri="{0D108BD9-81ED-4DB2-BD59-A6C34878D82A}">
                        <a16:rowId xmlns:a16="http://schemas.microsoft.com/office/drawing/2014/main" xmlns="" val="10002"/>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836507419"/>
                  </p:ext>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2"/>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nb-NO" dirty="0" smtClean="0"/>
                            <a:t>0.0061</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0.0061</a:t>
                          </a:r>
                          <a:endParaRPr lang="en-US" dirty="0"/>
                        </a:p>
                      </a:txBody>
                      <a:tcPr/>
                    </a:tc>
                  </a:tr>
                </a:tbl>
              </a:graphicData>
            </a:graphic>
          </p:graphicFrame>
        </mc:Fallback>
      </mc:AlternateContent>
      <p:sp>
        <p:nvSpPr>
          <p:cNvPr id="5" name="Content Placeholder 2"/>
          <p:cNvSpPr txBox="1">
            <a:spLocks/>
          </p:cNvSpPr>
          <p:nvPr/>
        </p:nvSpPr>
        <p:spPr>
          <a:xfrm>
            <a:off x="542980" y="2698353"/>
            <a:ext cx="11649019" cy="123373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400" dirty="0">
                <a:solidFill>
                  <a:schemeClr val="tx1">
                    <a:lumMod val="75000"/>
                    <a:lumOff val="25000"/>
                  </a:schemeClr>
                </a:solidFill>
                <a:latin typeface="Karla" charset="0"/>
                <a:ea typeface="Karla" charset="0"/>
                <a:cs typeface="Karla" charset="0"/>
              </a:rPr>
              <a:t>The coefficients for TV advertising but restricting the coverage of x are:</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The coefficients for TV advertising but with added </a:t>
            </a:r>
            <a:r>
              <a:rPr lang="en-US" sz="2400" b="1" dirty="0">
                <a:solidFill>
                  <a:schemeClr val="tx1">
                    <a:lumMod val="75000"/>
                    <a:lumOff val="25000"/>
                  </a:schemeClr>
                </a:solidFill>
                <a:latin typeface="Karla" charset="0"/>
                <a:ea typeface="Karla" charset="0"/>
                <a:cs typeface="Karla" charset="0"/>
              </a:rPr>
              <a:t>extra</a:t>
            </a:r>
            <a:r>
              <a:rPr lang="en-US" sz="2400" dirty="0">
                <a:solidFill>
                  <a:schemeClr val="tx1">
                    <a:lumMod val="75000"/>
                    <a:lumOff val="25000"/>
                  </a:schemeClr>
                </a:solidFill>
                <a:latin typeface="Karla" charset="0"/>
                <a:ea typeface="Karla" charset="0"/>
                <a:cs typeface="Karla" charset="0"/>
              </a:rPr>
              <a:t> noise: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397732802"/>
                  </p:ext>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xmlns="" val="20000"/>
                        </a:ext>
                      </a:extLst>
                    </a:gridCol>
                    <a:gridCol w="2709333">
                      <a:extLst>
                        <a:ext uri="{9D8B030D-6E8A-4147-A177-3AD203B41FA5}">
                          <a16:colId xmlns:a16="http://schemas.microsoft.com/office/drawing/2014/main" xmlns="" val="20001"/>
                        </a:ext>
                      </a:extLst>
                    </a:gridCol>
                  </a:tblGrid>
                  <a:tr h="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xmlns="" val="10000"/>
                      </a:ext>
                    </a:extLst>
                  </a:tr>
                  <a:tr h="370840">
                    <a:tc>
                      <a:txBody>
                        <a:bodyPr/>
                        <a:lstStyle/>
                        <a:p>
                          <a:r>
                            <a:rPr lang="en-US" dirty="0"/>
                            <a:t>Analytic Formula</a:t>
                          </a:r>
                        </a:p>
                      </a:txBody>
                      <a:tcPr/>
                    </a:tc>
                    <a:tc>
                      <a:txBody>
                        <a:bodyPr/>
                        <a:lstStyle/>
                        <a:p>
                          <a:pPr algn="ctr"/>
                          <a:r>
                            <a:rPr lang="is-IS" sz="1800" b="0" i="0" kern="1200" dirty="0">
                              <a:solidFill>
                                <a:schemeClr val="dk1"/>
                              </a:solidFill>
                              <a:effectLst/>
                              <a:latin typeface="+mn-lt"/>
                              <a:ea typeface="+mn-ea"/>
                              <a:cs typeface="+mn-cs"/>
                            </a:rPr>
                            <a:t>0.0068</a:t>
                          </a:r>
                          <a:endParaRPr lang="en-US" dirty="0"/>
                        </a:p>
                      </a:txBody>
                      <a:tcPr/>
                    </a:tc>
                    <a:extLst>
                      <a:ext uri="{0D108BD9-81ED-4DB2-BD59-A6C34878D82A}">
                        <a16:rowId xmlns:a16="http://schemas.microsoft.com/office/drawing/2014/main" xmlns="" val="10001"/>
                      </a:ext>
                    </a:extLst>
                  </a:tr>
                  <a:tr h="337473">
                    <a:tc>
                      <a:txBody>
                        <a:bodyPr/>
                        <a:lstStyle/>
                        <a:p>
                          <a:r>
                            <a:rPr lang="en-US" dirty="0"/>
                            <a:t>Bootstrap</a:t>
                          </a:r>
                        </a:p>
                      </a:txBody>
                      <a:tcPr/>
                    </a:tc>
                    <a:tc>
                      <a:txBody>
                        <a:bodyPr/>
                        <a:lstStyle/>
                        <a:p>
                          <a:pPr algn="ctr"/>
                          <a:r>
                            <a:rPr lang="nb-NO" dirty="0"/>
                            <a:t>0.0068</a:t>
                          </a:r>
                          <a:endParaRPr lang="en-US" dirty="0"/>
                        </a:p>
                      </a:txBody>
                      <a:tcPr/>
                    </a:tc>
                    <a:extLst>
                      <a:ext uri="{0D108BD9-81ED-4DB2-BD59-A6C34878D82A}">
                        <a16:rowId xmlns:a16="http://schemas.microsoft.com/office/drawing/2014/main" xmlns="" val="10002"/>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97732802"/>
                  </p:ext>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0.0068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895079704"/>
                  </p:ext>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xmlns="" val="20000"/>
                        </a:ext>
                      </a:extLst>
                    </a:gridCol>
                    <a:gridCol w="2709333">
                      <a:extLst>
                        <a:ext uri="{9D8B030D-6E8A-4147-A177-3AD203B41FA5}">
                          <a16:colId xmlns:a16="http://schemas.microsoft.com/office/drawing/2014/main" xmlns="" val="20001"/>
                        </a:ext>
                      </a:extLst>
                    </a:gridCol>
                  </a:tblGrid>
                  <a:tr h="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xmlns="" val="10000"/>
                      </a:ext>
                    </a:extLst>
                  </a:tr>
                  <a:tr h="370840">
                    <a:tc>
                      <a:txBody>
                        <a:bodyPr/>
                        <a:lstStyle/>
                        <a:p>
                          <a:r>
                            <a:rPr lang="en-US" dirty="0"/>
                            <a:t>Analytic Formula</a:t>
                          </a:r>
                        </a:p>
                      </a:txBody>
                      <a:tcPr/>
                    </a:tc>
                    <a:tc>
                      <a:txBody>
                        <a:bodyPr/>
                        <a:lstStyle/>
                        <a:p>
                          <a:pPr algn="ctr"/>
                          <a:r>
                            <a:rPr lang="is-IS" sz="1800" b="0" i="0" kern="1200" dirty="0">
                              <a:solidFill>
                                <a:schemeClr val="dk1"/>
                              </a:solidFill>
                              <a:effectLst/>
                              <a:latin typeface="+mn-lt"/>
                              <a:ea typeface="+mn-ea"/>
                              <a:cs typeface="+mn-cs"/>
                            </a:rPr>
                            <a:t>0.0028</a:t>
                          </a:r>
                          <a:endParaRPr lang="en-US" dirty="0"/>
                        </a:p>
                      </a:txBody>
                      <a:tcPr/>
                    </a:tc>
                    <a:extLst>
                      <a:ext uri="{0D108BD9-81ED-4DB2-BD59-A6C34878D82A}">
                        <a16:rowId xmlns:a16="http://schemas.microsoft.com/office/drawing/2014/main" xmlns="" val="10001"/>
                      </a:ext>
                    </a:extLst>
                  </a:tr>
                  <a:tr h="337473">
                    <a:tc>
                      <a:txBody>
                        <a:bodyPr/>
                        <a:lstStyle/>
                        <a:p>
                          <a:r>
                            <a:rPr lang="en-US" dirty="0"/>
                            <a:t>Bootstrap</a:t>
                          </a:r>
                        </a:p>
                      </a:txBody>
                      <a:tcPr/>
                    </a:tc>
                    <a:tc>
                      <a:txBody>
                        <a:bodyPr/>
                        <a:lstStyle/>
                        <a:p>
                          <a:pPr algn="ctr"/>
                          <a:r>
                            <a:rPr lang="nb-NO" dirty="0"/>
                            <a:t>0.0023</a:t>
                          </a:r>
                          <a:endParaRPr lang="en-US" dirty="0"/>
                        </a:p>
                      </a:txBody>
                      <a:tcPr/>
                    </a:tc>
                    <a:extLst>
                      <a:ext uri="{0D108BD9-81ED-4DB2-BD59-A6C34878D82A}">
                        <a16:rowId xmlns:a16="http://schemas.microsoft.com/office/drawing/2014/main" xmlns="" val="10002"/>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895079704"/>
                  </p:ext>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676" b="-209091"/>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0.0028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0.0023</a:t>
                          </a:r>
                          <a:endParaRPr lang="en-US" dirty="0"/>
                        </a:p>
                      </a:txBody>
                      <a:tcPr/>
                    </a:tc>
                  </a:tr>
                </a:tbl>
              </a:graphicData>
            </a:graphic>
          </p:graphicFrame>
        </mc:Fallback>
      </mc:AlternateContent>
      <p:grpSp>
        <p:nvGrpSpPr>
          <p:cNvPr id="11" name="Group 10"/>
          <p:cNvGrpSpPr/>
          <p:nvPr/>
        </p:nvGrpSpPr>
        <p:grpSpPr>
          <a:xfrm>
            <a:off x="6367489" y="3863290"/>
            <a:ext cx="5418666" cy="2738682"/>
            <a:chOff x="6367489" y="3863290"/>
            <a:chExt cx="5418666" cy="2738682"/>
          </a:xfrm>
        </p:grpSpPr>
        <p:sp>
          <p:nvSpPr>
            <p:cNvPr id="8" name="Oval 7"/>
            <p:cNvSpPr/>
            <p:nvPr/>
          </p:nvSpPr>
          <p:spPr>
            <a:xfrm>
              <a:off x="6367489" y="4691285"/>
              <a:ext cx="2674961" cy="1910687"/>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Callout 8"/>
            <p:cNvSpPr/>
            <p:nvPr/>
          </p:nvSpPr>
          <p:spPr>
            <a:xfrm>
              <a:off x="9294125" y="3863290"/>
              <a:ext cx="2492030" cy="1227829"/>
            </a:xfrm>
            <a:prstGeom prst="wedgeEllipseCallout">
              <a:avLst>
                <a:gd name="adj1" fmla="val -65646"/>
                <a:gd name="adj2" fmla="val 6027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9430640" y="4292538"/>
            <a:ext cx="2212251" cy="369332"/>
          </a:xfrm>
          <a:prstGeom prst="rect">
            <a:avLst/>
          </a:prstGeom>
          <a:noFill/>
        </p:spPr>
        <p:txBody>
          <a:bodyPr wrap="square" rtlCol="0">
            <a:spAutoFit/>
          </a:bodyPr>
          <a:lstStyle/>
          <a:p>
            <a:r>
              <a:rPr lang="en-US" dirty="0">
                <a:solidFill>
                  <a:schemeClr val="tx1">
                    <a:lumMod val="75000"/>
                    <a:lumOff val="25000"/>
                  </a:schemeClr>
                </a:solidFill>
              </a:rPr>
              <a:t>This makes no sense?</a:t>
            </a:r>
          </a:p>
        </p:txBody>
      </p:sp>
      <p:sp>
        <p:nvSpPr>
          <p:cNvPr id="12" name="Slide Number Placeholder 11"/>
          <p:cNvSpPr>
            <a:spLocks noGrp="1"/>
          </p:cNvSpPr>
          <p:nvPr>
            <p:ph type="sldNum" sz="quarter" idx="12"/>
          </p:nvPr>
        </p:nvSpPr>
        <p:spPr/>
        <p:txBody>
          <a:bodyPr/>
          <a:lstStyle/>
          <a:p>
            <a:fld id="{81B7CCDB-6D39-0547-B7B3-C80E39D6513A}" type="slidenum">
              <a:rPr lang="en-US" smtClean="0"/>
              <a:t>6</a:t>
            </a:fld>
            <a:endParaRPr lang="en-US"/>
          </a:p>
        </p:txBody>
      </p:sp>
    </p:spTree>
    <p:extLst>
      <p:ext uri="{BB962C8B-B14F-4D97-AF65-F5344CB8AC3E}">
        <p14:creationId xmlns:p14="http://schemas.microsoft.com/office/powerpoint/2010/main" val="194552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predictors</a:t>
            </a:r>
          </a:p>
        </p:txBody>
      </p:sp>
      <mc:AlternateContent xmlns:mc="http://schemas.openxmlformats.org/markup-compatibility/2006" xmlns:a14="http://schemas.microsoft.com/office/drawing/2010/main">
        <mc:Choice Requires="a14">
          <p:sp>
            <p:nvSpPr>
              <p:cNvPr id="6" name="TextBox 5"/>
              <p:cNvSpPr txBox="1"/>
              <p:nvPr/>
            </p:nvSpPr>
            <p:spPr>
              <a:xfrm>
                <a:off x="972937" y="1143155"/>
                <a:ext cx="10989213" cy="1938992"/>
              </a:xfrm>
              <a:prstGeom prst="rect">
                <a:avLst/>
              </a:prstGeom>
              <a:noFill/>
            </p:spPr>
            <p:txBody>
              <a:bodyPr wrap="square" rtlCol="0">
                <a:spAutoFit/>
              </a:bodyPr>
              <a:lstStyle/>
              <a:p>
                <a:r>
                  <a:rPr lang="en-US" sz="2400" dirty="0">
                    <a:latin typeface="Karla" charset="0"/>
                    <a:ea typeface="Karla" charset="0"/>
                    <a:cs typeface="Karla" charset="0"/>
                  </a:rPr>
                  <a:t>We have discussed finding the importance of predictors, by determining the cumulative distribution from </a:t>
                </a:r>
                <a14:m>
                  <m:oMath xmlns:m="http://schemas.openxmlformats.org/officeDocument/2006/math">
                    <m:r>
                      <a:rPr lang="en-US" sz="2400" i="1" smtClean="0">
                        <a:latin typeface="Cambria Math" charset="0"/>
                        <a:ea typeface="Cambria Math" charset="0"/>
                        <a:cs typeface="Cambria Math" charset="0"/>
                      </a:rPr>
                      <m:t>∞</m:t>
                    </m:r>
                  </m:oMath>
                </a14:m>
                <a:r>
                  <a:rPr lang="en-US" sz="2400" dirty="0">
                    <a:latin typeface="Karla" charset="0"/>
                    <a:ea typeface="Karla" charset="0"/>
                    <a:cs typeface="Karla" charset="0"/>
                  </a:rPr>
                  <a:t> to 0.</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7" y="1143155"/>
                <a:ext cx="10989213" cy="1938992"/>
              </a:xfrm>
              <a:prstGeom prst="rect">
                <a:avLst/>
              </a:prstGeom>
              <a:blipFill rotWithShape="0">
                <a:blip r:embed="rId3"/>
                <a:stretch>
                  <a:fillRect l="-888" t="-2516" b="-6289"/>
                </a:stretch>
              </a:blipFill>
            </p:spPr>
            <p:txBody>
              <a:bodyPr/>
              <a:lstStyle/>
              <a:p>
                <a:r>
                  <a:rPr lang="en-US">
                    <a:noFill/>
                  </a:rPr>
                  <a:t> </a:t>
                </a:r>
              </a:p>
            </p:txBody>
          </p:sp>
        </mc:Fallback>
      </mc:AlternateContent>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0558" t="3453" r="7775" b="1546"/>
          <a:stretch/>
        </p:blipFill>
        <p:spPr>
          <a:xfrm>
            <a:off x="3013023" y="2294004"/>
            <a:ext cx="5167327" cy="4007315"/>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7</a:t>
            </a:fld>
            <a:endParaRPr lang="en-US"/>
          </a:p>
        </p:txBody>
      </p:sp>
    </p:spTree>
    <p:extLst>
      <p:ext uri="{BB962C8B-B14F-4D97-AF65-F5344CB8AC3E}">
        <p14:creationId xmlns:p14="http://schemas.microsoft.com/office/powerpoint/2010/main" val="831455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a:solidFill>
                  <a:schemeClr val="bg1"/>
                </a:solidFill>
              </a:rPr>
              <a:t>Hypothesis Testing</a:t>
            </a:r>
            <a:endParaRPr lang="en-US" dirty="0">
              <a:solidFill>
                <a:schemeClr val="bg1"/>
              </a:solidFill>
            </a:endParaRPr>
          </a:p>
        </p:txBody>
      </p:sp>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3200" dirty="0"/>
              <a:t>Hypothesis testing is a formal process through which we evaluate the validity of a statistical hypothesis by considering evidence </a:t>
            </a:r>
            <a:r>
              <a:rPr lang="en-US" sz="3200" b="1" dirty="0">
                <a:solidFill>
                  <a:srgbClr val="00B050"/>
                </a:solidFill>
              </a:rPr>
              <a:t>for</a:t>
            </a:r>
            <a:r>
              <a:rPr lang="en-US" sz="3200" dirty="0">
                <a:solidFill>
                  <a:srgbClr val="00B050"/>
                </a:solidFill>
              </a:rPr>
              <a:t> </a:t>
            </a:r>
            <a:r>
              <a:rPr lang="en-US" sz="3200" dirty="0"/>
              <a:t>or </a:t>
            </a:r>
            <a:r>
              <a:rPr lang="en-US" sz="3200" b="1" dirty="0">
                <a:solidFill>
                  <a:srgbClr val="FF0000"/>
                </a:solidFill>
              </a:rPr>
              <a:t>against</a:t>
            </a:r>
            <a:r>
              <a:rPr lang="en-US" sz="3200" dirty="0">
                <a:solidFill>
                  <a:srgbClr val="FF0000"/>
                </a:solidFill>
              </a:rPr>
              <a:t> </a:t>
            </a:r>
            <a:r>
              <a:rPr lang="en-US" sz="3200" dirty="0"/>
              <a:t>the hypothesis gathered by </a:t>
            </a:r>
            <a:r>
              <a:rPr lang="en-US" sz="3200" b="1" i="1" u="sng" dirty="0"/>
              <a:t>random sampling of the data</a:t>
            </a:r>
            <a:r>
              <a:rPr lang="en-US" sz="3200" dirty="0"/>
              <a:t>.</a:t>
            </a:r>
          </a:p>
        </p:txBody>
      </p:sp>
      <p:sp>
        <p:nvSpPr>
          <p:cNvPr id="2" name="Slide Number Placeholder 1"/>
          <p:cNvSpPr>
            <a:spLocks noGrp="1"/>
          </p:cNvSpPr>
          <p:nvPr>
            <p:ph type="sldNum" sz="quarter" idx="12"/>
          </p:nvPr>
        </p:nvSpPr>
        <p:spPr/>
        <p:txBody>
          <a:bodyPr/>
          <a:lstStyle/>
          <a:p>
            <a:fld id="{81B7CCDB-6D39-0547-B7B3-C80E39D6513A}" type="slidenum">
              <a:rPr lang="en-US" smtClean="0"/>
              <a:t>8</a:t>
            </a:fld>
            <a:endParaRPr lang="en-US"/>
          </a:p>
        </p:txBody>
      </p:sp>
    </p:spTree>
    <p:extLst>
      <p:ext uri="{BB962C8B-B14F-4D97-AF65-F5344CB8AC3E}">
        <p14:creationId xmlns:p14="http://schemas.microsoft.com/office/powerpoint/2010/main" val="2066668502"/>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29888</TotalTime>
  <Words>2728</Words>
  <Application>Microsoft Macintosh PowerPoint</Application>
  <PresentationFormat>Widescreen</PresentationFormat>
  <Paragraphs>814</Paragraphs>
  <Slides>50</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Calibri</vt:lpstr>
      <vt:lpstr>Cambria Math</vt:lpstr>
      <vt:lpstr>Karla</vt:lpstr>
      <vt:lpstr>Arial</vt:lpstr>
      <vt:lpstr>GEC_template</vt:lpstr>
      <vt:lpstr>Lecture 5: Linear Regression, Confidence Intervals, Standard Errors</vt:lpstr>
      <vt:lpstr>Lecture Outline</vt:lpstr>
      <vt:lpstr>Standard Errors</vt:lpstr>
      <vt:lpstr>Standard Errors</vt:lpstr>
      <vt:lpstr>Standard Errors</vt:lpstr>
      <vt:lpstr>Standard Errors</vt:lpstr>
      <vt:lpstr>Standard Errors</vt:lpstr>
      <vt:lpstr>Importance of predictors</vt:lpstr>
      <vt:lpstr>PowerPoint Presentation</vt:lpstr>
      <vt:lpstr>PowerPoint Presentation</vt:lpstr>
      <vt:lpstr>PowerPoint Presentation</vt:lpstr>
      <vt:lpstr>Importance of predictors</vt:lpstr>
      <vt:lpstr>Importance of predictors</vt:lpstr>
      <vt:lpstr>PowerPoint Presentation</vt:lpstr>
      <vt:lpstr>Hypothesis testing</vt:lpstr>
      <vt:lpstr>Hypothesis testing</vt:lpstr>
      <vt:lpstr>Hypothesis testing</vt:lpstr>
      <vt:lpstr>Things to Consider </vt:lpstr>
      <vt:lpstr>How well do we know f ̂? </vt:lpstr>
      <vt:lpstr>How well do we know f ̂? </vt:lpstr>
      <vt:lpstr>How well do we know f ̂? </vt:lpstr>
      <vt:lpstr>How well do we know f ̂? </vt:lpstr>
      <vt:lpstr>How well do we know f ̂? </vt:lpstr>
      <vt:lpstr>How well do we know f ̂? </vt:lpstr>
      <vt:lpstr>How well do we know f ̂? </vt:lpstr>
      <vt:lpstr>Confidence in predicting y ̂</vt:lpstr>
      <vt:lpstr>Multiple Linear Regression</vt:lpstr>
      <vt:lpstr>Multiple Linear Regression </vt:lpstr>
      <vt:lpstr>Response vs. Predictor Variables</vt:lpstr>
      <vt:lpstr>Multilinear Models</vt:lpstr>
      <vt:lpstr>Multiple Linear Regression</vt:lpstr>
      <vt:lpstr>Multiple Linear Regression</vt:lpstr>
      <vt:lpstr>Collinearity</vt:lpstr>
      <vt:lpstr>Collinearity</vt:lpstr>
      <vt:lpstr>Collinearity</vt:lpstr>
      <vt:lpstr>Finding Significant Predictors: Hypothesis Testing</vt:lpstr>
      <vt:lpstr>Finding Significant Predictors: Hypothesis Testing</vt:lpstr>
      <vt:lpstr>Qualitative Predictors</vt:lpstr>
      <vt:lpstr>Qualitative Predictors</vt:lpstr>
      <vt:lpstr>Qualitative Predictors</vt:lpstr>
      <vt:lpstr>Qualitative Predictors</vt:lpstr>
      <vt:lpstr>More than two levels: One hot encoding</vt:lpstr>
      <vt:lpstr>More than two levels: One hot encoding</vt:lpstr>
      <vt:lpstr>Beyond linearity</vt:lpstr>
      <vt:lpstr>Beyond linearity</vt:lpstr>
      <vt:lpstr>PowerPoint Presentation</vt:lpstr>
      <vt:lpstr>Predictors predictors predictors</vt:lpstr>
      <vt:lpstr>Polynomial Regression</vt:lpstr>
      <vt:lpstr>Polynomial Regression</vt:lpstr>
      <vt:lpstr>Polynomial Regression</vt:lpstr>
    </vt:vector>
  </TitlesOfParts>
  <Company>harvard</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Microsoft Office User</cp:lastModifiedBy>
  <cp:revision>530</cp:revision>
  <cp:lastPrinted>2018-05-11T23:31:28Z</cp:lastPrinted>
  <dcterms:created xsi:type="dcterms:W3CDTF">2018-04-18T18:49:01Z</dcterms:created>
  <dcterms:modified xsi:type="dcterms:W3CDTF">2018-12-29T23:12:21Z</dcterms:modified>
</cp:coreProperties>
</file>